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84" r:id="rId2"/>
    <p:sldMasterId id="2147483696" r:id="rId3"/>
  </p:sldMasterIdLst>
  <p:notesMasterIdLst>
    <p:notesMasterId r:id="rId20"/>
  </p:notesMasterIdLst>
  <p:handoutMasterIdLst>
    <p:handoutMasterId r:id="rId21"/>
  </p:handoutMasterIdLst>
  <p:sldIdLst>
    <p:sldId id="266" r:id="rId4"/>
    <p:sldId id="256" r:id="rId5"/>
    <p:sldId id="313" r:id="rId6"/>
    <p:sldId id="258" r:id="rId7"/>
    <p:sldId id="312" r:id="rId8"/>
    <p:sldId id="339" r:id="rId9"/>
    <p:sldId id="340" r:id="rId10"/>
    <p:sldId id="341" r:id="rId11"/>
    <p:sldId id="342" r:id="rId12"/>
    <p:sldId id="343" r:id="rId13"/>
    <p:sldId id="344" r:id="rId14"/>
    <p:sldId id="345" r:id="rId15"/>
    <p:sldId id="346" r:id="rId16"/>
    <p:sldId id="347" r:id="rId17"/>
    <p:sldId id="319" r:id="rId18"/>
    <p:sldId id="320"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51" autoAdjust="0"/>
    <p:restoredTop sz="82593" autoAdjust="0"/>
  </p:normalViewPr>
  <p:slideViewPr>
    <p:cSldViewPr>
      <p:cViewPr>
        <p:scale>
          <a:sx n="77" d="100"/>
          <a:sy n="77" d="100"/>
        </p:scale>
        <p:origin x="-1176" y="-72"/>
      </p:cViewPr>
      <p:guideLst>
        <p:guide orient="horz" pos="2160"/>
        <p:guide pos="2880"/>
      </p:guideLst>
    </p:cSldViewPr>
  </p:slideViewPr>
  <p:outlineViewPr>
    <p:cViewPr>
      <p:scale>
        <a:sx n="33" d="100"/>
        <a:sy n="33" d="100"/>
      </p:scale>
      <p:origin x="0" y="102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2" d="100"/>
          <a:sy n="52" d="100"/>
        </p:scale>
        <p:origin x="-2664" y="-8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6657D61-0CA2-4187-A5BF-14C4A7DF18E9}" type="datetimeFigureOut">
              <a:rPr lang="en-US"/>
              <a:pPr>
                <a:defRPr/>
              </a:pPr>
              <a:t>9/1/2013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438347B-2BA7-47BC-A062-25A244FCA908}" type="slidenum">
              <a:rPr lang="en-US"/>
              <a:pPr>
                <a:defRPr/>
              </a:pPr>
              <a:t>‹#›</a:t>
            </a:fld>
            <a:endParaRPr lang="en-US"/>
          </a:p>
        </p:txBody>
      </p:sp>
    </p:spTree>
    <p:extLst>
      <p:ext uri="{BB962C8B-B14F-4D97-AF65-F5344CB8AC3E}">
        <p14:creationId xmlns:p14="http://schemas.microsoft.com/office/powerpoint/2010/main" val="307431379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BACFBE0B-D4A3-4482-9F3A-D96E0BDB57A6}" type="datetimeFigureOut">
              <a:rPr lang="en-US"/>
              <a:pPr>
                <a:defRPr/>
              </a:pPr>
              <a:t>9/1/2013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6628D89E-9BFF-4FB4-9611-AD391D1DFE12}" type="slidenum">
              <a:rPr lang="en-US"/>
              <a:pPr>
                <a:defRPr/>
              </a:pPr>
              <a:t>‹#›</a:t>
            </a:fld>
            <a:endParaRPr lang="en-US"/>
          </a:p>
        </p:txBody>
      </p:sp>
    </p:spTree>
    <p:extLst>
      <p:ext uri="{BB962C8B-B14F-4D97-AF65-F5344CB8AC3E}">
        <p14:creationId xmlns:p14="http://schemas.microsoft.com/office/powerpoint/2010/main" val="4184054482"/>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5" name="Slide Number Placeholder 4"/>
          <p:cNvSpPr>
            <a:spLocks noGrp="1"/>
          </p:cNvSpPr>
          <p:nvPr>
            <p:ph type="sldNum" sz="quarter" idx="5"/>
          </p:nvPr>
        </p:nvSpPr>
        <p:spPr>
          <a:xfrm>
            <a:off x="3733800" y="8610600"/>
            <a:ext cx="2667000" cy="381000"/>
          </a:xfrm>
        </p:spPr>
        <p:txBody>
          <a:bodyPr/>
          <a:lstStyle/>
          <a:p>
            <a:pPr>
              <a:defRPr/>
            </a:pPr>
            <a:fld id="{F4ED0D5A-820D-4C45-B691-E9F8D72DC87C}" type="slidenum">
              <a:rPr lang="en-US">
                <a:solidFill>
                  <a:prstClr val="black"/>
                </a:solidFill>
              </a:rPr>
              <a:pPr>
                <a:defRPr/>
              </a:pPr>
              <a:t>15</a:t>
            </a:fld>
            <a:endParaRPr lang="en-US" dirty="0">
              <a:solidFill>
                <a:prstClr val="black"/>
              </a:solidFill>
            </a:endParaRPr>
          </a:p>
        </p:txBody>
      </p:sp>
      <p:sp>
        <p:nvSpPr>
          <p:cNvPr id="6" name="Date Placeholder 5"/>
          <p:cNvSpPr>
            <a:spLocks noGrp="1"/>
          </p:cNvSpPr>
          <p:nvPr>
            <p:ph type="dt" sz="quarter" idx="1"/>
          </p:nvPr>
        </p:nvSpPr>
        <p:spPr/>
        <p:txBody>
          <a:bodyPr/>
          <a:lstStyle/>
          <a:p>
            <a:pPr>
              <a:defRPr/>
            </a:pPr>
            <a:fld id="{6904ABD7-A9A1-449E-A43F-66E28783280B}" type="datetime1">
              <a:rPr lang="en-US">
                <a:solidFill>
                  <a:prstClr val="black"/>
                </a:solidFill>
              </a:rPr>
              <a:pPr>
                <a:defRPr/>
              </a:pPr>
              <a:t>9/1/2013</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txBox="1">
            <a:spLocks noGrp="1" noChangeArrowheads="1"/>
          </p:cNvSpPr>
          <p:nvPr/>
        </p:nvSpPr>
        <p:spPr bwMode="auto">
          <a:xfrm>
            <a:off x="0" y="0"/>
            <a:ext cx="2971800" cy="457200"/>
          </a:xfrm>
          <a:prstGeom prst="rect">
            <a:avLst/>
          </a:prstGeom>
          <a:noFill/>
          <a:ln w="9525">
            <a:noFill/>
            <a:miter lim="800000"/>
            <a:headEnd/>
            <a:tailEnd/>
          </a:ln>
        </p:spPr>
        <p:txBody>
          <a:bodyPr lIns="91422" tIns="45711" rIns="91422" bIns="45711"/>
          <a:lstStyle/>
          <a:p>
            <a:r>
              <a:rPr lang="en-GB" sz="1300">
                <a:solidFill>
                  <a:srgbClr val="000000"/>
                </a:solidFill>
                <a:latin typeface="Calibri" pitchFamily="34" charset="0"/>
                <a:cs typeface="Arial" charset="0"/>
              </a:rPr>
              <a:t>Global Banking: Paradigm Shift - Strategies to Build Successful Wealth Management Business</a:t>
            </a:r>
          </a:p>
        </p:txBody>
      </p:sp>
      <p:sp>
        <p:nvSpPr>
          <p:cNvPr id="35843" name="Rectangle 6"/>
          <p:cNvSpPr txBox="1">
            <a:spLocks noGrp="1" noChangeArrowheads="1"/>
          </p:cNvSpPr>
          <p:nvPr/>
        </p:nvSpPr>
        <p:spPr bwMode="auto">
          <a:xfrm>
            <a:off x="0" y="8685213"/>
            <a:ext cx="2971800" cy="457200"/>
          </a:xfrm>
          <a:prstGeom prst="rect">
            <a:avLst/>
          </a:prstGeom>
          <a:noFill/>
          <a:ln w="9525">
            <a:noFill/>
            <a:miter lim="800000"/>
            <a:headEnd/>
            <a:tailEnd/>
          </a:ln>
        </p:spPr>
        <p:txBody>
          <a:bodyPr lIns="91422" tIns="45711" rIns="91422" bIns="45711" anchor="b"/>
          <a:lstStyle/>
          <a:p>
            <a:r>
              <a:rPr lang="en-GB" sz="1300">
                <a:solidFill>
                  <a:srgbClr val="000000"/>
                </a:solidFill>
                <a:latin typeface="Calibri" pitchFamily="34" charset="0"/>
                <a:cs typeface="Arial" charset="0"/>
              </a:rPr>
              <a:t>Financial Services Commission</a:t>
            </a:r>
          </a:p>
        </p:txBody>
      </p:sp>
      <p:sp>
        <p:nvSpPr>
          <p:cNvPr id="3584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22" tIns="45711" rIns="91422" bIns="45711" anchor="b"/>
          <a:lstStyle/>
          <a:p>
            <a:pPr algn="r"/>
            <a:fld id="{6ACB84BD-FBFD-4FBB-9869-CCC8C95D7CEC}" type="slidenum">
              <a:rPr lang="en-GB" sz="1300">
                <a:solidFill>
                  <a:srgbClr val="000000"/>
                </a:solidFill>
                <a:latin typeface="Calibri" pitchFamily="34" charset="0"/>
                <a:cs typeface="Arial" charset="0"/>
              </a:rPr>
              <a:pPr algn="r"/>
              <a:t>16</a:t>
            </a:fld>
            <a:endParaRPr lang="en-GB" sz="1300">
              <a:solidFill>
                <a:srgbClr val="000000"/>
              </a:solidFill>
              <a:latin typeface="Calibri" pitchFamily="34" charset="0"/>
              <a:cs typeface="Arial" charset="0"/>
            </a:endParaRPr>
          </a:p>
        </p:txBody>
      </p:sp>
      <p:sp>
        <p:nvSpPr>
          <p:cNvPr id="3584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C374DF9-8CF8-4B53-9B9E-910F589F9FD5}"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6EE123-2E51-4A83-8699-55D5BED13CB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DF6CF44-F571-40AA-9CF3-EA2332605F82}"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82619FF-B2A3-431F-80BE-726584B222B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4EBE4C8-46EF-40DC-848A-513161023400}"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DB92A67-5E45-4D4B-842D-D752737B0C5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3C2CD86-4543-4447-9B01-64F23E04E44A}"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6A6FDC9-B8D0-4FD2-86F2-8CA6192A31A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129CA44-A0E9-438E-8AD1-F9BDC5F89297}"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655C425-8ED3-4F76-98DB-6F66D29C8139}"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3C42A1F-D7B4-4CAB-8D28-70B4D339AB3C}" type="datetime1">
              <a:rPr lang="en-US"/>
              <a:pPr>
                <a:defRPr/>
              </a:pPr>
              <a:t>9/1/2013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6ACB29D-CB80-4FD1-B1CF-C249CE477EF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21517BE-55EE-437E-9AC9-E0CE241ACC35}" type="datetime1">
              <a:rPr lang="en-US"/>
              <a:pPr>
                <a:defRPr/>
              </a:pPr>
              <a:t>9/1/2013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BC2E1EE-5B45-4784-84DD-0EB15635D722}"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87B1738-555F-4A6C-80EA-18D0F6488F21}" type="datetime1">
              <a:rPr lang="en-US"/>
              <a:pPr>
                <a:defRPr/>
              </a:pPr>
              <a:t>9/1/2013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7BE8365-4E90-4FE5-9766-D7CB412E9C0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58BFCE5-4A1A-420F-8C5A-3F5F76422CC2}" type="datetime1">
              <a:rPr lang="en-US"/>
              <a:pPr>
                <a:defRPr/>
              </a:pPr>
              <a:t>9/1/2013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BC0D10E-A005-4037-A85A-D96E3D24DC85}"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8F759EB-788B-48E2-AD57-290AB3AFF3FE}" type="datetime1">
              <a:rPr lang="en-US"/>
              <a:pPr>
                <a:defRPr/>
              </a:pPr>
              <a:t>9/1/2013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9FECCEF-0818-4F9A-9765-3EEAA4320B9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5D97808-BB54-4811-B44B-3D96AF5BA193}" type="datetime1">
              <a:rPr lang="en-US"/>
              <a:pPr>
                <a:defRPr/>
              </a:pPr>
              <a:t>9/1/2013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335CEB9-5EF8-48D9-91EA-F9D70396A00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7166CC2-1C5D-42B7-A4C4-E819E63A0A0A}"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1DB5F79-26AA-4C31-999C-7037846555BA}"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3064FE1-E461-4F9D-9F0A-E5F45B2F87DF}"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8DA7E25-6AE2-4EF2-B87E-2F3A40423BF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D319B61-EC41-4C5F-B488-BFDCF9AB4B2F}"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9048260-48B1-44D3-9D2F-018C27A1F890}" type="slidenum">
              <a:rPr lang="en-US"/>
              <a:pPr>
                <a:defRPr/>
              </a:pPr>
              <a:t>‹#›</a:t>
            </a:fld>
            <a:endParaRPr lang="en-US"/>
          </a:p>
        </p:txBody>
      </p:sp>
    </p:spTree>
  </p:cSld>
  <p:clrMapOvr>
    <a:masterClrMapping/>
  </p:clrMapOvr>
  <p:transition spd="med" advClick="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C52D22-B889-4E20-A1BA-6A2B1D0EF893}"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BE36E2A-2C91-4D90-8A10-5A3AB9387678}" type="slidenum">
              <a:rPr lang="en-US"/>
              <a:pPr>
                <a:defRPr/>
              </a:pPr>
              <a:t>‹#›</a:t>
            </a:fld>
            <a:endParaRPr lang="en-US"/>
          </a:p>
        </p:txBody>
      </p:sp>
    </p:spTree>
  </p:cSld>
  <p:clrMapOvr>
    <a:masterClrMapping/>
  </p:clrMapOvr>
  <p:transition spd="med" advClick="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A41A19A-18DA-4C1D-B2F3-322703A5B36A}"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210673E-9426-496C-9186-311182EEA883}" type="slidenum">
              <a:rPr lang="en-US"/>
              <a:pPr>
                <a:defRPr/>
              </a:pPr>
              <a:t>‹#›</a:t>
            </a:fld>
            <a:endParaRPr lang="en-US"/>
          </a:p>
        </p:txBody>
      </p:sp>
    </p:spTree>
  </p:cSld>
  <p:clrMapOvr>
    <a:masterClrMapping/>
  </p:clrMapOvr>
  <p:transition spd="med" advClick="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68DB1E5-0512-4636-A46C-C3F97B4F9633}" type="datetime1">
              <a:rPr lang="en-US"/>
              <a:pPr>
                <a:defRPr/>
              </a:pPr>
              <a:t>9/1/2013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28C83AC-AF8D-4261-88F6-1F6F5CD5E10D}" type="slidenum">
              <a:rPr lang="en-US"/>
              <a:pPr>
                <a:defRPr/>
              </a:pPr>
              <a:t>‹#›</a:t>
            </a:fld>
            <a:endParaRPr lang="en-US"/>
          </a:p>
        </p:txBody>
      </p:sp>
    </p:spTree>
  </p:cSld>
  <p:clrMapOvr>
    <a:masterClrMapping/>
  </p:clrMapOvr>
  <p:transition spd="med" advClick="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8DE748F-B694-4587-9E09-809943E58BC7}" type="datetime1">
              <a:rPr lang="en-US"/>
              <a:pPr>
                <a:defRPr/>
              </a:pPr>
              <a:t>9/1/2013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3E45B82-F21D-427B-9E66-4BE5C565DC9C}" type="slidenum">
              <a:rPr lang="en-US"/>
              <a:pPr>
                <a:defRPr/>
              </a:pPr>
              <a:t>‹#›</a:t>
            </a:fld>
            <a:endParaRPr lang="en-US"/>
          </a:p>
        </p:txBody>
      </p:sp>
    </p:spTree>
  </p:cSld>
  <p:clrMapOvr>
    <a:masterClrMapping/>
  </p:clrMapOvr>
  <p:transition spd="med" advClick="0">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08EEFE2-859E-4ABF-8B55-C848D8BAFE56}" type="datetime1">
              <a:rPr lang="en-US"/>
              <a:pPr>
                <a:defRPr/>
              </a:pPr>
              <a:t>9/1/2013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8F985EC-81C4-4C60-8A48-06E8AF79559C}" type="slidenum">
              <a:rPr lang="en-US"/>
              <a:pPr>
                <a:defRPr/>
              </a:pPr>
              <a:t>‹#›</a:t>
            </a:fld>
            <a:endParaRPr lang="en-US"/>
          </a:p>
        </p:txBody>
      </p:sp>
    </p:spTree>
  </p:cSld>
  <p:clrMapOvr>
    <a:masterClrMapping/>
  </p:clrMapOvr>
  <p:transition spd="med" advClick="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2CDA258-30CC-4A0E-8229-E5B41E8F78DB}" type="datetime1">
              <a:rPr lang="en-US"/>
              <a:pPr>
                <a:defRPr/>
              </a:pPr>
              <a:t>9/1/2013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F3C3E79-C25D-4C72-853B-B35372C818E0}" type="slidenum">
              <a:rPr lang="en-US"/>
              <a:pPr>
                <a:defRPr/>
              </a:pPr>
              <a:t>‹#›</a:t>
            </a:fld>
            <a:endParaRPr lang="en-US"/>
          </a:p>
        </p:txBody>
      </p:sp>
    </p:spTree>
  </p:cSld>
  <p:clrMapOvr>
    <a:masterClrMapping/>
  </p:clrMapOvr>
  <p:transition spd="med" advClick="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0EE4568-D949-47EC-B71D-6F5618579064}"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61E0246-C5B9-4BCB-B1FF-F26C4B492362}"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63AA760-86B7-4590-A507-4F8902B42A4F}" type="datetime1">
              <a:rPr lang="en-US"/>
              <a:pPr>
                <a:defRPr/>
              </a:pPr>
              <a:t>9/1/2013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27C60BB-15EE-43C7-80D4-7DE510021BBF}" type="slidenum">
              <a:rPr lang="en-US"/>
              <a:pPr>
                <a:defRPr/>
              </a:pPr>
              <a:t>‹#›</a:t>
            </a:fld>
            <a:endParaRPr lang="en-US"/>
          </a:p>
        </p:txBody>
      </p:sp>
    </p:spTree>
  </p:cSld>
  <p:clrMapOvr>
    <a:masterClrMapping/>
  </p:clrMapOvr>
  <p:transition spd="med" advClick="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21F19C9-5FB3-4927-B39C-817B344B3E0A}" type="datetime1">
              <a:rPr lang="en-US"/>
              <a:pPr>
                <a:defRPr/>
              </a:pPr>
              <a:t>9/1/2013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20F49FE-7445-4E39-9ACB-0D5DFC8DAB23}" type="slidenum">
              <a:rPr lang="en-US"/>
              <a:pPr>
                <a:defRPr/>
              </a:pPr>
              <a:t>‹#›</a:t>
            </a:fld>
            <a:endParaRPr lang="en-US"/>
          </a:p>
        </p:txBody>
      </p:sp>
    </p:spTree>
  </p:cSld>
  <p:clrMapOvr>
    <a:masterClrMapping/>
  </p:clrMapOvr>
  <p:transition spd="med" advClick="0">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215793A-EDC1-4AF4-8233-4B015EF7BE03}"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2DFE936-A1D6-4ECB-A7F0-952B86A49A84}" type="slidenum">
              <a:rPr lang="en-US"/>
              <a:pPr>
                <a:defRPr/>
              </a:pPr>
              <a:t>‹#›</a:t>
            </a:fld>
            <a:endParaRPr lang="en-US"/>
          </a:p>
        </p:txBody>
      </p:sp>
    </p:spTree>
  </p:cSld>
  <p:clrMapOvr>
    <a:masterClrMapping/>
  </p:clrMapOvr>
  <p:transition spd="med" advClick="0">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1623506-5598-47DA-8DAB-253ECF5BD2E1}" type="datetime1">
              <a:rPr lang="en-US"/>
              <a:pPr>
                <a:defRPr/>
              </a:pPr>
              <a:t>9/1/2013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E5784BA-B30F-432A-98C8-A7996071DB6E}" type="slidenum">
              <a:rPr lang="en-US"/>
              <a:pPr>
                <a:defRPr/>
              </a:pPr>
              <a:t>‹#›</a:t>
            </a:fld>
            <a:endParaRPr lang="en-US"/>
          </a:p>
        </p:txBody>
      </p:sp>
    </p:spTree>
  </p:cSld>
  <p:clrMapOvr>
    <a:masterClrMapping/>
  </p:clrMapOvr>
  <p:transition spd="med" advClick="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62002" y="1752602"/>
            <a:ext cx="3733801" cy="4373562"/>
          </a:xfrm>
        </p:spPr>
        <p:txBody>
          <a:bodyPr/>
          <a:lstStyle>
            <a:lvl1pPr>
              <a:defRPr sz="3300">
                <a:solidFill>
                  <a:schemeClr val="tx1"/>
                </a:solidFill>
              </a:defRPr>
            </a:lvl1pPr>
            <a:lvl2pPr>
              <a:defRPr sz="2800">
                <a:solidFill>
                  <a:schemeClr val="tx1"/>
                </a:solidFill>
              </a:defRPr>
            </a:lvl2pPr>
            <a:lvl3pPr>
              <a:defRPr sz="2300">
                <a:solidFill>
                  <a:schemeClr val="tx1"/>
                </a:solidFill>
              </a:defRPr>
            </a:lvl3pPr>
            <a:lvl4pPr>
              <a:defRPr sz="2100">
                <a:solidFill>
                  <a:schemeClr val="tx1"/>
                </a:solidFill>
              </a:defRPr>
            </a:lvl4pPr>
            <a:lvl5pPr>
              <a:defRPr sz="2100">
                <a:solidFill>
                  <a:schemeClr val="tx1"/>
                </a:solidFill>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1" y="1752602"/>
            <a:ext cx="3733801" cy="4373562"/>
          </a:xfrm>
          <a:ln>
            <a:solidFill>
              <a:schemeClr val="tx1"/>
            </a:solidFill>
          </a:ln>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itle 1"/>
          <p:cNvSpPr>
            <a:spLocks noGrp="1"/>
          </p:cNvSpPr>
          <p:nvPr>
            <p:ph type="title"/>
          </p:nvPr>
        </p:nvSpPr>
        <p:spPr>
          <a:xfrm>
            <a:off x="762000" y="428400"/>
            <a:ext cx="7620000" cy="639762"/>
          </a:xfrm>
        </p:spPr>
        <p:txBody>
          <a:bodyPr/>
          <a:lstStyle/>
          <a:p>
            <a:r>
              <a:rPr lang="en-US" smtClean="0"/>
              <a:t>Click to edit Master title style</a:t>
            </a:r>
            <a:endParaRPr lang="en-US" dirty="0"/>
          </a:p>
        </p:txBody>
      </p:sp>
      <p:sp>
        <p:nvSpPr>
          <p:cNvPr id="16" name="Text Placeholder 10"/>
          <p:cNvSpPr>
            <a:spLocks noGrp="1"/>
          </p:cNvSpPr>
          <p:nvPr>
            <p:ph type="body" sz="quarter" idx="13"/>
          </p:nvPr>
        </p:nvSpPr>
        <p:spPr>
          <a:xfrm>
            <a:off x="914401" y="914400"/>
            <a:ext cx="7467600" cy="457200"/>
          </a:xfrm>
        </p:spPr>
        <p:txBody>
          <a:bodyPr>
            <a:normAutofit/>
          </a:bodyPr>
          <a:lstStyle>
            <a:lvl1pPr>
              <a:buFontTx/>
              <a:buNone/>
              <a:defRPr sz="2800"/>
            </a:lvl1pPr>
          </a:lstStyle>
          <a:p>
            <a:pPr lvl="0"/>
            <a:r>
              <a:rPr lang="en-US" smtClean="0"/>
              <a:t>Click to edit Master text styles</a:t>
            </a:r>
          </a:p>
        </p:txBody>
      </p:sp>
      <p:sp>
        <p:nvSpPr>
          <p:cNvPr id="6" name="Footer Placeholder 2"/>
          <p:cNvSpPr>
            <a:spLocks noGrp="1"/>
          </p:cNvSpPr>
          <p:nvPr>
            <p:ph type="ftr" sz="quarter" idx="14"/>
          </p:nvPr>
        </p:nvSpPr>
        <p:spPr>
          <a:xfrm>
            <a:off x="3124200" y="6542088"/>
            <a:ext cx="2895600" cy="365125"/>
          </a:xfrm>
        </p:spPr>
        <p:txBody>
          <a:bodyPr/>
          <a:lstStyle>
            <a:lvl1pPr>
              <a:defRPr>
                <a:solidFill>
                  <a:srgbClr val="4279A9">
                    <a:lumMod val="75000"/>
                  </a:srgbClr>
                </a:solidFill>
              </a:defRPr>
            </a:lvl1pPr>
          </a:lstStyle>
          <a:p>
            <a:pPr>
              <a:defRPr/>
            </a:pPr>
            <a:endParaRPr lang="en-US"/>
          </a:p>
        </p:txBody>
      </p:sp>
      <p:sp>
        <p:nvSpPr>
          <p:cNvPr id="7" name="Slide Number Placeholder 3"/>
          <p:cNvSpPr>
            <a:spLocks noGrp="1"/>
          </p:cNvSpPr>
          <p:nvPr>
            <p:ph type="sldNum" sz="quarter" idx="15"/>
          </p:nvPr>
        </p:nvSpPr>
        <p:spPr>
          <a:xfrm>
            <a:off x="457200" y="6542088"/>
            <a:ext cx="2133600" cy="365125"/>
          </a:xfrm>
        </p:spPr>
        <p:txBody>
          <a:bodyPr/>
          <a:lstStyle>
            <a:lvl1pPr>
              <a:defRPr>
                <a:solidFill>
                  <a:srgbClr val="315B7F"/>
                </a:solidFill>
              </a:defRPr>
            </a:lvl1pPr>
          </a:lstStyle>
          <a:p>
            <a:pPr>
              <a:defRPr/>
            </a:pPr>
            <a:fld id="{C2858AC8-B192-4A8B-B503-CA1DF6A41D99}" type="slidenum">
              <a:rPr lang="en-US"/>
              <a:pPr>
                <a:defRPr/>
              </a:pPr>
              <a:t>‹#›</a:t>
            </a:fld>
            <a:endParaRPr lang="en-US"/>
          </a:p>
        </p:txBody>
      </p:sp>
    </p:spTree>
  </p:cSld>
  <p:clrMapOvr>
    <a:masterClrMapping/>
  </p:clrMapOvr>
  <p:transition spd="med" advClick="0">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62002" y="1752602"/>
            <a:ext cx="3733801" cy="4373562"/>
          </a:xfrm>
        </p:spPr>
        <p:txBody>
          <a:bodyPr/>
          <a:lstStyle>
            <a:lvl1pPr>
              <a:defRPr sz="3300">
                <a:solidFill>
                  <a:schemeClr val="tx1"/>
                </a:solidFill>
              </a:defRPr>
            </a:lvl1pPr>
            <a:lvl2pPr>
              <a:defRPr sz="2800">
                <a:solidFill>
                  <a:schemeClr val="tx1"/>
                </a:solidFill>
              </a:defRPr>
            </a:lvl2pPr>
            <a:lvl3pPr>
              <a:defRPr sz="2300">
                <a:solidFill>
                  <a:schemeClr val="tx1"/>
                </a:solidFill>
              </a:defRPr>
            </a:lvl3pPr>
            <a:lvl4pPr>
              <a:defRPr sz="2100">
                <a:solidFill>
                  <a:schemeClr val="tx1"/>
                </a:solidFill>
              </a:defRPr>
            </a:lvl4pPr>
            <a:lvl5pPr>
              <a:defRPr sz="2100">
                <a:solidFill>
                  <a:schemeClr val="tx1"/>
                </a:solidFill>
              </a:defRPr>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1" y="1752602"/>
            <a:ext cx="3733801" cy="4373562"/>
          </a:xfrm>
          <a:ln>
            <a:solidFill>
              <a:schemeClr val="tx1"/>
            </a:solidFill>
          </a:ln>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itle 1"/>
          <p:cNvSpPr>
            <a:spLocks noGrp="1"/>
          </p:cNvSpPr>
          <p:nvPr>
            <p:ph type="title"/>
          </p:nvPr>
        </p:nvSpPr>
        <p:spPr>
          <a:xfrm>
            <a:off x="762000" y="428400"/>
            <a:ext cx="7620000" cy="639762"/>
          </a:xfrm>
        </p:spPr>
        <p:txBody>
          <a:bodyPr/>
          <a:lstStyle/>
          <a:p>
            <a:r>
              <a:rPr lang="en-US" smtClean="0"/>
              <a:t>Click to edit Master title style</a:t>
            </a:r>
            <a:endParaRPr lang="en-US" dirty="0"/>
          </a:p>
        </p:txBody>
      </p:sp>
      <p:sp>
        <p:nvSpPr>
          <p:cNvPr id="16" name="Text Placeholder 10"/>
          <p:cNvSpPr>
            <a:spLocks noGrp="1"/>
          </p:cNvSpPr>
          <p:nvPr>
            <p:ph type="body" sz="quarter" idx="13"/>
          </p:nvPr>
        </p:nvSpPr>
        <p:spPr>
          <a:xfrm>
            <a:off x="914401" y="914400"/>
            <a:ext cx="7467600" cy="457200"/>
          </a:xfrm>
        </p:spPr>
        <p:txBody>
          <a:bodyPr>
            <a:normAutofit/>
          </a:bodyPr>
          <a:lstStyle>
            <a:lvl1pPr>
              <a:buFontTx/>
              <a:buNone/>
              <a:defRPr sz="2800"/>
            </a:lvl1pPr>
          </a:lstStyle>
          <a:p>
            <a:pPr lvl="0"/>
            <a:r>
              <a:rPr lang="en-US" smtClean="0"/>
              <a:t>Click to edit Master text styles</a:t>
            </a:r>
          </a:p>
        </p:txBody>
      </p:sp>
      <p:sp>
        <p:nvSpPr>
          <p:cNvPr id="6" name="Footer Placeholder 2"/>
          <p:cNvSpPr>
            <a:spLocks noGrp="1"/>
          </p:cNvSpPr>
          <p:nvPr>
            <p:ph type="ftr" sz="quarter" idx="14"/>
          </p:nvPr>
        </p:nvSpPr>
        <p:spPr>
          <a:xfrm>
            <a:off x="3124200" y="6542088"/>
            <a:ext cx="2895600" cy="365125"/>
          </a:xfrm>
        </p:spPr>
        <p:txBody>
          <a:bodyPr/>
          <a:lstStyle>
            <a:lvl1pPr>
              <a:defRPr>
                <a:solidFill>
                  <a:srgbClr val="4279A9">
                    <a:lumMod val="75000"/>
                  </a:srgbClr>
                </a:solidFill>
              </a:defRPr>
            </a:lvl1pPr>
          </a:lstStyle>
          <a:p>
            <a:pPr>
              <a:defRPr/>
            </a:pPr>
            <a:endParaRPr lang="en-US"/>
          </a:p>
        </p:txBody>
      </p:sp>
      <p:sp>
        <p:nvSpPr>
          <p:cNvPr id="7" name="Slide Number Placeholder 3"/>
          <p:cNvSpPr>
            <a:spLocks noGrp="1"/>
          </p:cNvSpPr>
          <p:nvPr>
            <p:ph type="sldNum" sz="quarter" idx="15"/>
          </p:nvPr>
        </p:nvSpPr>
        <p:spPr>
          <a:xfrm>
            <a:off x="457200" y="6542088"/>
            <a:ext cx="2133600" cy="365125"/>
          </a:xfrm>
        </p:spPr>
        <p:txBody>
          <a:bodyPr/>
          <a:lstStyle>
            <a:lvl1pPr>
              <a:defRPr>
                <a:solidFill>
                  <a:srgbClr val="315B7F"/>
                </a:solidFill>
              </a:defRPr>
            </a:lvl1pPr>
          </a:lstStyle>
          <a:p>
            <a:pPr>
              <a:defRPr/>
            </a:pPr>
            <a:fld id="{1ECBA845-1CB6-4F5D-AA6D-67E8B6688ED5}" type="slidenum">
              <a:rPr lang="en-US"/>
              <a:pPr>
                <a:defRPr/>
              </a:pPr>
              <a:t>‹#›</a:t>
            </a:fld>
            <a:endParaRPr lang="en-US"/>
          </a:p>
        </p:txBody>
      </p:sp>
    </p:spTree>
  </p:cSld>
  <p:clrMapOvr>
    <a:masterClrMapping/>
  </p:clrMapOvr>
  <p:transition spd="med" advClick="0">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600200"/>
            <a:ext cx="38100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p:txBody>
          <a:bodyPr rtlCol="0"/>
          <a:lstStyle>
            <a:lvl1pPr fontAlgn="auto">
              <a:spcBef>
                <a:spcPts val="0"/>
              </a:spcBef>
              <a:spcAft>
                <a:spcPts val="0"/>
              </a:spcAft>
              <a:defRPr>
                <a:solidFill>
                  <a:prstClr val="black">
                    <a:tint val="75000"/>
                  </a:prstClr>
                </a:solidFill>
                <a:latin typeface="+mn-lt"/>
                <a:ea typeface="+mn-ea"/>
                <a:cs typeface="+mn-cs"/>
              </a:defRPr>
            </a:lvl1pPr>
          </a:lstStyle>
          <a:p>
            <a:pPr>
              <a:defRPr/>
            </a:pPr>
            <a:endParaRPr lang="en-GB"/>
          </a:p>
        </p:txBody>
      </p:sp>
      <p:sp>
        <p:nvSpPr>
          <p:cNvPr id="6" name="Rectangle 10"/>
          <p:cNvSpPr>
            <a:spLocks noGrp="1" noChangeArrowheads="1"/>
          </p:cNvSpPr>
          <p:nvPr>
            <p:ph type="ftr" sz="quarter" idx="11"/>
          </p:nvPr>
        </p:nvSpPr>
        <p:spPr/>
        <p:txBody>
          <a:bodyPr/>
          <a:lstStyle>
            <a:lvl1pPr>
              <a:defRPr/>
            </a:lvl1pPr>
          </a:lstStyle>
          <a:p>
            <a:pPr>
              <a:defRPr/>
            </a:pPr>
            <a:endParaRPr lang="en-GB"/>
          </a:p>
        </p:txBody>
      </p:sp>
      <p:sp>
        <p:nvSpPr>
          <p:cNvPr id="7" name="Rectangle 11"/>
          <p:cNvSpPr>
            <a:spLocks noGrp="1" noChangeArrowheads="1"/>
          </p:cNvSpPr>
          <p:nvPr>
            <p:ph type="sldNum" sz="quarter" idx="12"/>
          </p:nvPr>
        </p:nvSpPr>
        <p:spPr/>
        <p:txBody>
          <a:bodyPr/>
          <a:lstStyle>
            <a:lvl1pPr>
              <a:defRPr/>
            </a:lvl1pPr>
          </a:lstStyle>
          <a:p>
            <a:pPr>
              <a:defRPr/>
            </a:pPr>
            <a:fld id="{775E0124-A69B-4ED6-8B10-1B3ACE27E642}" type="slidenum">
              <a:rPr lang="en-GB"/>
              <a:pPr>
                <a:defRPr/>
              </a:pPr>
              <a:t>‹#›</a:t>
            </a:fld>
            <a:endParaRPr lang="en-GB"/>
          </a:p>
        </p:txBody>
      </p:sp>
    </p:spTree>
  </p:cSld>
  <p:clrMapOvr>
    <a:masterClrMapping/>
  </p:clrMapOvr>
  <p:transition spd="med"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2F1E795-96B2-4271-828D-2E0948BA0FE2}" type="datetime1">
              <a:rPr lang="en-US"/>
              <a:pPr>
                <a:defRPr/>
              </a:pPr>
              <a:t>9/1/2013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7FD00C7-20E7-49EF-9D37-124BC5261FC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221669C-9E02-41C5-A17C-203AD6BB2269}" type="datetime1">
              <a:rPr lang="en-US"/>
              <a:pPr>
                <a:defRPr/>
              </a:pPr>
              <a:t>9/1/2013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C80D191-B74D-4280-A30D-584D989163D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1781293-CAB5-4258-8C0D-CC83D1069881}" type="datetime1">
              <a:rPr lang="en-US"/>
              <a:pPr>
                <a:defRPr/>
              </a:pPr>
              <a:t>9/1/2013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E6BEE0B-C4A9-47A2-8525-776A3B000A3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42048ED-BCBB-41FB-BC83-EAB59B871B30}" type="datetime1">
              <a:rPr lang="en-US"/>
              <a:pPr>
                <a:defRPr/>
              </a:pPr>
              <a:t>9/1/2013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2AF2B9C-9002-48A2-8216-068E7EFD3F2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2BD5825-C59E-4153-9266-298A7BB3A308}" type="datetime1">
              <a:rPr lang="en-US"/>
              <a:pPr>
                <a:defRPr/>
              </a:pPr>
              <a:t>9/1/2013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39E8F9A-1285-4E2C-8404-E2FED81BA99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9C929AB-FE1F-40CC-8E39-AF4343E6D639}" type="datetime1">
              <a:rPr lang="en-US"/>
              <a:pPr>
                <a:defRPr/>
              </a:pPr>
              <a:t>9/1/2013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6BE099E-C399-42FC-9DAE-3A5BC29F1AB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F1CF163-5944-4ABF-8025-215582F1BBA6}" type="datetime1">
              <a:rPr lang="en-US"/>
              <a:pPr>
                <a:defRPr/>
              </a:pPr>
              <a:t>9/1/2013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8CEF7C-8A74-4BCF-9496-9462DFEB367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88"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hf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prstClr val="black">
                    <a:tint val="75000"/>
                  </a:prstClr>
                </a:solidFill>
                <a:latin typeface="Arial" charset="0"/>
              </a:defRPr>
            </a:lvl1pPr>
          </a:lstStyle>
          <a:p>
            <a:pPr>
              <a:defRPr/>
            </a:pPr>
            <a:fld id="{EB3AE64A-3D8A-4E9B-884B-50AADE189DCA}" type="datetime1">
              <a:rPr lang="en-US"/>
              <a:pPr>
                <a:defRPr/>
              </a:pPr>
              <a:t>9/1/2013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prstClr val="black">
                    <a:tint val="75000"/>
                  </a:prstClr>
                </a:solidFill>
                <a:latin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prstClr val="black">
                    <a:tint val="75000"/>
                  </a:prstClr>
                </a:solidFill>
                <a:latin typeface="Arial" charset="0"/>
              </a:defRPr>
            </a:lvl1pPr>
          </a:lstStyle>
          <a:p>
            <a:pPr>
              <a:defRPr/>
            </a:pPr>
            <a:fld id="{B414A62D-66D3-477D-A74B-78AC943BE68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7" r:id="rId1"/>
    <p:sldLayoutId id="2147483789"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cs typeface="Arial" pitchFamily="34" charset="0"/>
              </a:defRPr>
            </a:lvl1pPr>
          </a:lstStyle>
          <a:p>
            <a:pPr>
              <a:defRPr/>
            </a:pPr>
            <a:fld id="{5B011E3A-0598-4F37-A988-97442147E232}" type="datetime1">
              <a:rPr lang="en-US"/>
              <a:pPr>
                <a:defRPr/>
              </a:pPr>
              <a:t>9/1/2013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cs typeface="Arial" pitchFamily="34" charset="0"/>
              </a:defRPr>
            </a:lvl1pPr>
          </a:lstStyle>
          <a:p>
            <a:pPr>
              <a:defRPr/>
            </a:pPr>
            <a:fld id="{84D6080B-9AE7-4346-A2BB-140B55C7E56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90" r:id="rId12"/>
    <p:sldLayoutId id="2147483791" r:id="rId13"/>
    <p:sldLayoutId id="2147483792" r:id="rId14"/>
  </p:sldLayoutIdLst>
  <p:transition spd="med" advClick="0">
    <p:fade/>
  </p:transition>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charset="0"/>
          <a:ea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emf"/><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Documents and Settings\nnabeerasool\Desktop\fsc_logo_lrg.jpg"/>
          <p:cNvPicPr>
            <a:picLocks noChangeAspect="1" noChangeArrowheads="1"/>
          </p:cNvPicPr>
          <p:nvPr/>
        </p:nvPicPr>
        <p:blipFill>
          <a:blip r:embed="rId2"/>
          <a:srcRect/>
          <a:stretch>
            <a:fillRect/>
          </a:stretch>
        </p:blipFill>
        <p:spPr bwMode="auto">
          <a:xfrm>
            <a:off x="1028700" y="1295400"/>
            <a:ext cx="7086600" cy="4060825"/>
          </a:xfrm>
          <a:prstGeom prst="rect">
            <a:avLst/>
          </a:prstGeom>
          <a:noFill/>
          <a:ln w="9525">
            <a:noFill/>
            <a:miter lim="800000"/>
            <a:headEnd/>
            <a:tailEnd/>
          </a:ln>
        </p:spPr>
      </p:pic>
      <p:sp>
        <p:nvSpPr>
          <p:cNvPr id="3" name="Slide Number Placeholder 2"/>
          <p:cNvSpPr>
            <a:spLocks noGrp="1"/>
          </p:cNvSpPr>
          <p:nvPr>
            <p:ph type="sldNum" sz="quarter" idx="4294967295"/>
          </p:nvPr>
        </p:nvSpPr>
        <p:spPr/>
        <p:txBody>
          <a:bodyPr/>
          <a:lstStyle/>
          <a:p>
            <a:pPr>
              <a:defRPr/>
            </a:pPr>
            <a:fld id="{99BBBCD1-82B6-40E5-AA4F-8829104D332E}" type="slidenum">
              <a:rPr lang="en-US"/>
              <a:pPr>
                <a:defRPr/>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10</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fontScale="90000"/>
          </a:bodyPr>
          <a:lstStyle/>
          <a:p>
            <a:pPr algn="l">
              <a:defRPr/>
            </a:pPr>
            <a:r>
              <a:rPr lang="en-GB" sz="3000" b="1" dirty="0" smtClean="0">
                <a:latin typeface="Times New Roman" pitchFamily="18" charset="0"/>
                <a:cs typeface="Times New Roman" pitchFamily="18" charset="0"/>
              </a:rPr>
              <a:t>IP 6- Proportionality &amp; Consistency</a:t>
            </a:r>
            <a:r>
              <a:rPr lang="en-GB" sz="2700" b="1" dirty="0" smtClean="0">
                <a:solidFill>
                  <a:schemeClr val="accent6">
                    <a:lumMod val="75000"/>
                  </a:schemeClr>
                </a:solidFill>
                <a:latin typeface="Times New Roman" pitchFamily="18" charset="0"/>
                <a:cs typeface="Times New Roman" pitchFamily="18" charset="0"/>
              </a:rPr>
              <a:t>[Fully implemented]</a:t>
            </a:r>
            <a:endParaRPr lang="en-US" sz="2700" b="1"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10919663"/>
              </p:ext>
            </p:extLst>
          </p:nvPr>
        </p:nvGraphicFramePr>
        <p:xfrm>
          <a:off x="76200" y="1173480"/>
          <a:ext cx="8382000" cy="4693920"/>
        </p:xfrm>
        <a:graphic>
          <a:graphicData uri="http://schemas.openxmlformats.org/drawingml/2006/table">
            <a:tbl>
              <a:tblPr firstRow="1" bandRow="1">
                <a:tableStyleId>{5C22544A-7EE6-4342-B048-85BDC9FD1C3A}</a:tableStyleId>
              </a:tblPr>
              <a:tblGrid>
                <a:gridCol w="1524000"/>
                <a:gridCol w="1447800"/>
                <a:gridCol w="5410200"/>
              </a:tblGrid>
              <a:tr h="533400">
                <a:tc>
                  <a:txBody>
                    <a:bodyPr/>
                    <a:lstStyle/>
                    <a:p>
                      <a:pPr algn="ctr"/>
                      <a:r>
                        <a:rPr lang="en-US" sz="1900" dirty="0" smtClean="0">
                          <a:latin typeface="Times New Roman" pitchFamily="18" charset="0"/>
                          <a:cs typeface="Times New Roman" pitchFamily="18" charset="0"/>
                        </a:rPr>
                        <a:t>RELEVANT</a:t>
                      </a:r>
                      <a:r>
                        <a:rPr lang="en-US" sz="1900" baseline="0" dirty="0" smtClean="0">
                          <a:latin typeface="Times New Roman" pitchFamily="18" charset="0"/>
                          <a:cs typeface="Times New Roman" pitchFamily="18" charset="0"/>
                        </a:rPr>
                        <a:t> LAWS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SECTIONS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REMARKS</a:t>
                      </a:r>
                      <a:endParaRPr lang="en-US" sz="1900" dirty="0">
                        <a:latin typeface="Times New Roman" pitchFamily="18" charset="0"/>
                        <a:cs typeface="Times New Roman" pitchFamily="18" charset="0"/>
                      </a:endParaRPr>
                    </a:p>
                  </a:txBody>
                  <a:tcPr/>
                </a:tc>
              </a:tr>
              <a:tr h="502920">
                <a:tc>
                  <a:txBody>
                    <a:bodyPr/>
                    <a:lstStyle/>
                    <a:p>
                      <a:r>
                        <a:rPr lang="en-US" sz="1800" dirty="0" smtClean="0">
                          <a:latin typeface="Times New Roman" pitchFamily="18" charset="0"/>
                          <a:cs typeface="Times New Roman" pitchFamily="18" charset="0"/>
                        </a:rPr>
                        <a:t>FSA 2007</a:t>
                      </a:r>
                      <a:endParaRPr lang="en-US" sz="1800" dirty="0">
                        <a:latin typeface="Times New Roman" pitchFamily="18" charset="0"/>
                        <a:cs typeface="Times New Roman" pitchFamily="18" charset="0"/>
                      </a:endParaRPr>
                    </a:p>
                  </a:txBody>
                  <a:tcPr/>
                </a:tc>
                <a:tc>
                  <a:txBody>
                    <a:bodyPr/>
                    <a:lstStyle/>
                    <a:p>
                      <a:r>
                        <a:rPr lang="en-US" sz="1800" dirty="0" smtClean="0">
                          <a:latin typeface="Times New Roman" pitchFamily="18" charset="0"/>
                          <a:cs typeface="Times New Roman" pitchFamily="18" charset="0"/>
                        </a:rPr>
                        <a:t>Sections 7,</a:t>
                      </a:r>
                      <a:r>
                        <a:rPr lang="en-US" sz="1800" baseline="0" dirty="0" smtClean="0">
                          <a:latin typeface="Times New Roman" pitchFamily="18" charset="0"/>
                          <a:cs typeface="Times New Roman" pitchFamily="18" charset="0"/>
                        </a:rPr>
                        <a:t> 27-28, 42-47</a:t>
                      </a:r>
                      <a:endParaRPr lang="en-US" sz="18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800" dirty="0" smtClean="0">
                          <a:latin typeface="Times New Roman" pitchFamily="18" charset="0"/>
                          <a:cs typeface="Times New Roman" pitchFamily="18" charset="0"/>
                        </a:rPr>
                        <a:t>FSA and PPSA clearly set out the supervisory process which, when applied under the RBS framework, comports to IOPS principle 6.</a:t>
                      </a:r>
                    </a:p>
                  </a:txBody>
                  <a:tcPr/>
                </a:tc>
              </a:tr>
              <a:tr h="502920">
                <a:tc>
                  <a:txBody>
                    <a:bodyPr/>
                    <a:lstStyle/>
                    <a:p>
                      <a:r>
                        <a:rPr lang="en-US" sz="1800" dirty="0" smtClean="0">
                          <a:latin typeface="Times New Roman" pitchFamily="18" charset="0"/>
                          <a:cs typeface="Times New Roman" pitchFamily="18" charset="0"/>
                        </a:rPr>
                        <a:t>PPSA 2012</a:t>
                      </a:r>
                      <a:endParaRPr lang="en-US" sz="1800" dirty="0">
                        <a:latin typeface="Times New Roman" pitchFamily="18" charset="0"/>
                        <a:cs typeface="Times New Roman" pitchFamily="18" charset="0"/>
                      </a:endParaRPr>
                    </a:p>
                  </a:txBody>
                  <a:tcPr/>
                </a:tc>
                <a:tc>
                  <a:txBody>
                    <a:bodyPr/>
                    <a:lstStyle/>
                    <a:p>
                      <a:r>
                        <a:rPr lang="en-US" sz="1800" dirty="0" smtClean="0">
                          <a:latin typeface="Times New Roman" pitchFamily="18" charset="0"/>
                          <a:cs typeface="Times New Roman" pitchFamily="18" charset="0"/>
                        </a:rPr>
                        <a:t>Sections 6-10, 12-16, 26-28, 41-44</a:t>
                      </a:r>
                      <a:endParaRPr lang="en-US" sz="18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800" dirty="0" smtClean="0">
                          <a:latin typeface="Times New Roman" pitchFamily="18" charset="0"/>
                          <a:cs typeface="Times New Roman" pitchFamily="18" charset="0"/>
                        </a:rPr>
                        <a:t>The supervisory framework in PPSA is based on the tested FSA and FSC Rules.</a:t>
                      </a:r>
                    </a:p>
                    <a:p>
                      <a:pPr marL="285750" indent="-285750" algn="just">
                        <a:buFont typeface="Arial" pitchFamily="34" charset="0"/>
                        <a:buChar char="•"/>
                      </a:pPr>
                      <a:r>
                        <a:rPr lang="en-US" sz="1800" dirty="0" smtClean="0">
                          <a:latin typeface="Times New Roman" pitchFamily="18" charset="0"/>
                          <a:cs typeface="Times New Roman" pitchFamily="18" charset="0"/>
                        </a:rPr>
                        <a:t>From giving directions to PPSs to comply to issuing private warnings, public censures and public notices concerning suspensions, FSC provides flexibility</a:t>
                      </a:r>
                      <a:r>
                        <a:rPr lang="en-US" sz="1800" baseline="0" dirty="0" smtClean="0">
                          <a:latin typeface="Times New Roman" pitchFamily="18" charset="0"/>
                          <a:cs typeface="Times New Roman" pitchFamily="18" charset="0"/>
                        </a:rPr>
                        <a:t> to PPSs for achieving compliance.</a:t>
                      </a:r>
                      <a:endParaRPr lang="en-US" sz="1800" dirty="0" smtClean="0">
                        <a:latin typeface="Times New Roman" pitchFamily="18" charset="0"/>
                        <a:cs typeface="Times New Roman" pitchFamily="18" charset="0"/>
                      </a:endParaRPr>
                    </a:p>
                    <a:p>
                      <a:pPr marL="285750" indent="-285750" algn="just">
                        <a:buFont typeface="Arial" pitchFamily="34" charset="0"/>
                        <a:buChar char="•"/>
                      </a:pPr>
                      <a:r>
                        <a:rPr lang="en-US" sz="1800" dirty="0" smtClean="0">
                          <a:latin typeface="Times New Roman" pitchFamily="18" charset="0"/>
                          <a:cs typeface="Times New Roman" pitchFamily="18" charset="0"/>
                        </a:rPr>
                        <a:t>FSC’s and its decisions are subject to review either by the Review Panel or by the Supreme Court or other court of competent jurisdiction. This will guide FSC’s supervisory decisions and intervention to be consistent across PPSs and over time. </a:t>
                      </a:r>
                    </a:p>
                  </a:txBody>
                  <a:tcPr/>
                </a:tc>
              </a:tr>
            </a:tbl>
          </a:graphicData>
        </a:graphic>
      </p:graphicFrame>
    </p:spTree>
    <p:extLst>
      <p:ext uri="{BB962C8B-B14F-4D97-AF65-F5344CB8AC3E}">
        <p14:creationId xmlns:p14="http://schemas.microsoft.com/office/powerpoint/2010/main" val="6682237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11</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fontScale="90000"/>
          </a:bodyPr>
          <a:lstStyle/>
          <a:p>
            <a:pPr algn="l">
              <a:defRPr/>
            </a:pPr>
            <a:r>
              <a:rPr lang="en-GB" sz="3000" b="1" dirty="0" smtClean="0">
                <a:latin typeface="Times New Roman" pitchFamily="18" charset="0"/>
                <a:cs typeface="Times New Roman" pitchFamily="18" charset="0"/>
              </a:rPr>
              <a:t>IP 7- Consultation &amp; Cooperation</a:t>
            </a:r>
            <a:r>
              <a:rPr lang="en-GB" sz="2700" b="1" dirty="0" smtClean="0">
                <a:solidFill>
                  <a:schemeClr val="accent6">
                    <a:lumMod val="75000"/>
                  </a:schemeClr>
                </a:solidFill>
                <a:latin typeface="Times New Roman" pitchFamily="18" charset="0"/>
                <a:cs typeface="Times New Roman" pitchFamily="18" charset="0"/>
              </a:rPr>
              <a:t>[Fully implemented]</a:t>
            </a:r>
            <a:endParaRPr lang="en-US" sz="2700" b="1"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8689873"/>
              </p:ext>
            </p:extLst>
          </p:nvPr>
        </p:nvGraphicFramePr>
        <p:xfrm>
          <a:off x="76200" y="1203960"/>
          <a:ext cx="8382000" cy="3779520"/>
        </p:xfrm>
        <a:graphic>
          <a:graphicData uri="http://schemas.openxmlformats.org/drawingml/2006/table">
            <a:tbl>
              <a:tblPr firstRow="1" bandRow="1">
                <a:tableStyleId>{5C22544A-7EE6-4342-B048-85BDC9FD1C3A}</a:tableStyleId>
              </a:tblPr>
              <a:tblGrid>
                <a:gridCol w="1524000"/>
                <a:gridCol w="1447800"/>
                <a:gridCol w="5410200"/>
              </a:tblGrid>
              <a:tr h="533400">
                <a:tc>
                  <a:txBody>
                    <a:bodyPr/>
                    <a:lstStyle/>
                    <a:p>
                      <a:pPr algn="ctr"/>
                      <a:r>
                        <a:rPr lang="en-US" sz="1900" dirty="0" smtClean="0">
                          <a:latin typeface="Times New Roman" pitchFamily="18" charset="0"/>
                          <a:cs typeface="Times New Roman" pitchFamily="18" charset="0"/>
                        </a:rPr>
                        <a:t>RELEVANT</a:t>
                      </a:r>
                      <a:r>
                        <a:rPr lang="en-US" sz="1900" baseline="0" dirty="0" smtClean="0">
                          <a:latin typeface="Times New Roman" pitchFamily="18" charset="0"/>
                          <a:cs typeface="Times New Roman" pitchFamily="18" charset="0"/>
                        </a:rPr>
                        <a:t> LAWS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SECTIONS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REMARKS</a:t>
                      </a:r>
                      <a:endParaRPr lang="en-US" sz="1900" dirty="0">
                        <a:latin typeface="Times New Roman" pitchFamily="18" charset="0"/>
                        <a:cs typeface="Times New Roman" pitchFamily="18" charset="0"/>
                      </a:endParaRPr>
                    </a:p>
                  </a:txBody>
                  <a:tcPr/>
                </a:tc>
              </a:tr>
              <a:tr h="502920">
                <a:tc>
                  <a:txBody>
                    <a:bodyPr/>
                    <a:lstStyle/>
                    <a:p>
                      <a:r>
                        <a:rPr lang="en-US" sz="1800" dirty="0" smtClean="0">
                          <a:latin typeface="Times New Roman" pitchFamily="18" charset="0"/>
                          <a:cs typeface="Times New Roman" pitchFamily="18" charset="0"/>
                        </a:rPr>
                        <a:t>FSA 2007</a:t>
                      </a:r>
                      <a:endParaRPr lang="en-US" sz="1800" dirty="0">
                        <a:latin typeface="Times New Roman" pitchFamily="18" charset="0"/>
                        <a:cs typeface="Times New Roman" pitchFamily="18" charset="0"/>
                      </a:endParaRPr>
                    </a:p>
                  </a:txBody>
                  <a:tcPr/>
                </a:tc>
                <a:tc>
                  <a:txBody>
                    <a:bodyPr/>
                    <a:lstStyle/>
                    <a:p>
                      <a:r>
                        <a:rPr lang="en-US" sz="1800" dirty="0" smtClean="0">
                          <a:latin typeface="Times New Roman" pitchFamily="18" charset="0"/>
                          <a:cs typeface="Times New Roman" pitchFamily="18" charset="0"/>
                        </a:rPr>
                        <a:t>Sections 5, 6, 7(4), 87</a:t>
                      </a:r>
                      <a:endParaRPr lang="en-US" sz="18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800" dirty="0" smtClean="0">
                          <a:latin typeface="Times New Roman" pitchFamily="18" charset="0"/>
                          <a:cs typeface="Times New Roman" pitchFamily="18" charset="0"/>
                        </a:rPr>
                        <a:t>FSC</a:t>
                      </a:r>
                      <a:r>
                        <a:rPr lang="en-US" sz="1800" baseline="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consulted the pensions industry</a:t>
                      </a:r>
                      <a:r>
                        <a:rPr lang="en-US" sz="1800" baseline="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when determining its approach to supervision during</a:t>
                      </a:r>
                      <a:r>
                        <a:rPr lang="en-US" sz="1800" baseline="0" dirty="0" smtClean="0">
                          <a:latin typeface="Times New Roman" pitchFamily="18" charset="0"/>
                          <a:cs typeface="Times New Roman" pitchFamily="18" charset="0"/>
                        </a:rPr>
                        <a:t> the drafting of the PPSA in 2012.</a:t>
                      </a:r>
                    </a:p>
                    <a:p>
                      <a:pPr marL="285750" indent="-285750" algn="just">
                        <a:buFont typeface="Arial" pitchFamily="34" charset="0"/>
                        <a:buChar char="•"/>
                      </a:pPr>
                      <a:r>
                        <a:rPr lang="en-US" sz="1800" baseline="0" dirty="0" smtClean="0">
                          <a:latin typeface="Times New Roman" pitchFamily="18" charset="0"/>
                          <a:cs typeface="Times New Roman" pitchFamily="18" charset="0"/>
                        </a:rPr>
                        <a:t>Same consultative approach is being used during current drafting of  FSC Rules falling under PPSA.</a:t>
                      </a:r>
                    </a:p>
                    <a:p>
                      <a:pPr marL="285750" indent="-285750" algn="just">
                        <a:buFont typeface="Arial" pitchFamily="34" charset="0"/>
                        <a:buChar char="•"/>
                      </a:pPr>
                      <a:r>
                        <a:rPr lang="en-US" sz="1800" dirty="0" smtClean="0">
                          <a:latin typeface="Times New Roman" pitchFamily="18" charset="0"/>
                          <a:cs typeface="Times New Roman" pitchFamily="18" charset="0"/>
                        </a:rPr>
                        <a:t>The FSA empowers the Commission to exchange information with other relevant supervisory authorities within legal and confidentiality requirements.</a:t>
                      </a:r>
                    </a:p>
                    <a:p>
                      <a:pPr marL="285750" indent="-285750" algn="just">
                        <a:buFont typeface="Arial" pitchFamily="34" charset="0"/>
                        <a:buChar char="•"/>
                      </a:pPr>
                      <a:r>
                        <a:rPr lang="en-US" sz="1800" dirty="0" smtClean="0">
                          <a:latin typeface="Times New Roman" pitchFamily="18" charset="0"/>
                          <a:cs typeface="Times New Roman" pitchFamily="18" charset="0"/>
                        </a:rPr>
                        <a:t>As at date, FSC has signed 49 </a:t>
                      </a:r>
                      <a:r>
                        <a:rPr lang="en-US" sz="1800" dirty="0" err="1" smtClean="0">
                          <a:latin typeface="Times New Roman" pitchFamily="18" charset="0"/>
                          <a:cs typeface="Times New Roman" pitchFamily="18" charset="0"/>
                        </a:rPr>
                        <a:t>MoUs</a:t>
                      </a:r>
                      <a:r>
                        <a:rPr lang="en-US" sz="1800" dirty="0" smtClean="0">
                          <a:latin typeface="Times New Roman" pitchFamily="18" charset="0"/>
                          <a:cs typeface="Times New Roman" pitchFamily="18" charset="0"/>
                        </a:rPr>
                        <a:t> and 2 MMoUs with international and local counterparts. </a:t>
                      </a:r>
                    </a:p>
                  </a:txBody>
                  <a:tcPr/>
                </a:tc>
              </a:tr>
            </a:tbl>
          </a:graphicData>
        </a:graphic>
      </p:graphicFrame>
    </p:spTree>
    <p:extLst>
      <p:ext uri="{BB962C8B-B14F-4D97-AF65-F5344CB8AC3E}">
        <p14:creationId xmlns:p14="http://schemas.microsoft.com/office/powerpoint/2010/main" val="1433780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12</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a:bodyPr>
          <a:lstStyle/>
          <a:p>
            <a:pPr algn="l">
              <a:defRPr/>
            </a:pPr>
            <a:r>
              <a:rPr lang="en-GB" sz="3000" b="1" dirty="0" smtClean="0">
                <a:latin typeface="Times New Roman" pitchFamily="18" charset="0"/>
                <a:cs typeface="Times New Roman" pitchFamily="18" charset="0"/>
              </a:rPr>
              <a:t>IP 8- Confidentiality</a:t>
            </a:r>
            <a:r>
              <a:rPr lang="en-GB" sz="2400" b="1" dirty="0" smtClean="0">
                <a:solidFill>
                  <a:schemeClr val="accent6">
                    <a:lumMod val="75000"/>
                  </a:schemeClr>
                </a:solidFill>
                <a:latin typeface="Times New Roman" pitchFamily="18" charset="0"/>
                <a:cs typeface="Times New Roman" pitchFamily="18" charset="0"/>
              </a:rPr>
              <a:t>[Fully implemented]</a:t>
            </a:r>
            <a:endParaRPr lang="en-US" sz="2400" b="1"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40655649"/>
              </p:ext>
            </p:extLst>
          </p:nvPr>
        </p:nvGraphicFramePr>
        <p:xfrm>
          <a:off x="76200" y="1219200"/>
          <a:ext cx="8381999" cy="3657600"/>
        </p:xfrm>
        <a:graphic>
          <a:graphicData uri="http://schemas.openxmlformats.org/drawingml/2006/table">
            <a:tbl>
              <a:tblPr firstRow="1" bandRow="1">
                <a:tableStyleId>{5C22544A-7EE6-4342-B048-85BDC9FD1C3A}</a:tableStyleId>
              </a:tblPr>
              <a:tblGrid>
                <a:gridCol w="1524000"/>
                <a:gridCol w="1447800"/>
                <a:gridCol w="5410199"/>
              </a:tblGrid>
              <a:tr h="699714">
                <a:tc>
                  <a:txBody>
                    <a:bodyPr/>
                    <a:lstStyle/>
                    <a:p>
                      <a:pPr algn="ctr"/>
                      <a:r>
                        <a:rPr lang="en-US" sz="1900" dirty="0" smtClean="0">
                          <a:latin typeface="Times New Roman" pitchFamily="18" charset="0"/>
                          <a:cs typeface="Times New Roman" pitchFamily="18" charset="0"/>
                        </a:rPr>
                        <a:t>RELEVANT</a:t>
                      </a:r>
                      <a:r>
                        <a:rPr lang="en-US" sz="1900" baseline="0" dirty="0" smtClean="0">
                          <a:latin typeface="Times New Roman" pitchFamily="18" charset="0"/>
                          <a:cs typeface="Times New Roman" pitchFamily="18" charset="0"/>
                        </a:rPr>
                        <a:t> LAWS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SECTIONS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REMARKS</a:t>
                      </a:r>
                      <a:endParaRPr lang="en-US" sz="1900" dirty="0">
                        <a:latin typeface="Times New Roman" pitchFamily="18" charset="0"/>
                        <a:cs typeface="Times New Roman" pitchFamily="18" charset="0"/>
                      </a:endParaRPr>
                    </a:p>
                  </a:txBody>
                  <a:tcPr/>
                </a:tc>
              </a:tr>
              <a:tr h="2957886">
                <a:tc>
                  <a:txBody>
                    <a:bodyPr/>
                    <a:lstStyle/>
                    <a:p>
                      <a:r>
                        <a:rPr lang="en-US" sz="1800" dirty="0" smtClean="0">
                          <a:latin typeface="Times New Roman" pitchFamily="18" charset="0"/>
                          <a:cs typeface="Times New Roman" pitchFamily="18" charset="0"/>
                        </a:rPr>
                        <a:t>FSA 2007</a:t>
                      </a:r>
                      <a:endParaRPr lang="en-US" sz="1800" dirty="0">
                        <a:latin typeface="Times New Roman" pitchFamily="18" charset="0"/>
                        <a:cs typeface="Times New Roman" pitchFamily="18" charset="0"/>
                      </a:endParaRPr>
                    </a:p>
                  </a:txBody>
                  <a:tcPr/>
                </a:tc>
                <a:tc>
                  <a:txBody>
                    <a:bodyPr/>
                    <a:lstStyle/>
                    <a:p>
                      <a:r>
                        <a:rPr lang="en-US" sz="1800" dirty="0" smtClean="0">
                          <a:latin typeface="Times New Roman" pitchFamily="18" charset="0"/>
                          <a:cs typeface="Times New Roman" pitchFamily="18" charset="0"/>
                        </a:rPr>
                        <a:t>Sections 7(2),</a:t>
                      </a:r>
                      <a:r>
                        <a:rPr lang="en-US" sz="1800" baseline="0" dirty="0" smtClean="0">
                          <a:latin typeface="Times New Roman" pitchFamily="18" charset="0"/>
                          <a:cs typeface="Times New Roman" pitchFamily="18" charset="0"/>
                        </a:rPr>
                        <a:t> 7(4), 48 51(6), 83</a:t>
                      </a:r>
                      <a:endParaRPr lang="en-US" sz="18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800" dirty="0" smtClean="0">
                          <a:latin typeface="Times New Roman" pitchFamily="18" charset="0"/>
                          <a:cs typeface="Times New Roman" pitchFamily="18" charset="0"/>
                        </a:rPr>
                        <a:t>The provisions provide a basis for the confidentiality of information in the Commission’s remit.</a:t>
                      </a:r>
                    </a:p>
                    <a:p>
                      <a:pPr marL="285750" indent="-285750" algn="just">
                        <a:buFont typeface="Arial" pitchFamily="34" charset="0"/>
                        <a:buChar char="•"/>
                      </a:pPr>
                      <a:r>
                        <a:rPr lang="en-US" sz="1800" dirty="0" smtClean="0">
                          <a:latin typeface="Times New Roman" pitchFamily="18" charset="0"/>
                          <a:cs typeface="Times New Roman" pitchFamily="18" charset="0"/>
                        </a:rPr>
                        <a:t>All board members, executive and staff take an oath of confidentiality before commencing with duties.</a:t>
                      </a:r>
                    </a:p>
                    <a:p>
                      <a:pPr marL="285750" indent="-285750" algn="just">
                        <a:buFont typeface="Arial" pitchFamily="34" charset="0"/>
                        <a:buChar char="•"/>
                      </a:pPr>
                      <a:r>
                        <a:rPr lang="en-US" sz="1800" dirty="0" smtClean="0">
                          <a:latin typeface="Times New Roman" pitchFamily="18" charset="0"/>
                          <a:cs typeface="Times New Roman" pitchFamily="18" charset="0"/>
                        </a:rPr>
                        <a:t>FSC is guided by the FSA 2007 as to when information obtained from or given to other authorities may be passed on.</a:t>
                      </a:r>
                    </a:p>
                    <a:p>
                      <a:pPr marL="285750" indent="-285750" algn="just">
                        <a:buFont typeface="Arial" pitchFamily="34" charset="0"/>
                        <a:buChar char="•"/>
                      </a:pPr>
                      <a:r>
                        <a:rPr lang="en-US" sz="1800" dirty="0" smtClean="0">
                          <a:latin typeface="Times New Roman" pitchFamily="18" charset="0"/>
                          <a:cs typeface="Times New Roman" pitchFamily="18" charset="0"/>
                        </a:rPr>
                        <a:t>When a</a:t>
                      </a:r>
                      <a:r>
                        <a:rPr lang="en-US" sz="1800" baseline="0" dirty="0" smtClean="0">
                          <a:latin typeface="Times New Roman" pitchFamily="18" charset="0"/>
                          <a:cs typeface="Times New Roman" pitchFamily="18" charset="0"/>
                        </a:rPr>
                        <a:t>n administrator is appointed under section 48, it has to comply with the directions issued by FSC, in respect of its powers and duties. </a:t>
                      </a:r>
                      <a:endParaRPr lang="en-US" sz="1800" dirty="0" smtClean="0">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11049572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13</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a:bodyPr>
          <a:lstStyle/>
          <a:p>
            <a:pPr algn="l">
              <a:defRPr/>
            </a:pPr>
            <a:r>
              <a:rPr lang="en-GB" sz="3000" b="1" dirty="0" smtClean="0">
                <a:latin typeface="Times New Roman" pitchFamily="18" charset="0"/>
                <a:cs typeface="Times New Roman" pitchFamily="18" charset="0"/>
              </a:rPr>
              <a:t>IP 9- Transparency</a:t>
            </a:r>
            <a:r>
              <a:rPr lang="en-GB" sz="2400" b="1" dirty="0" smtClean="0">
                <a:solidFill>
                  <a:schemeClr val="accent6">
                    <a:lumMod val="75000"/>
                  </a:schemeClr>
                </a:solidFill>
                <a:latin typeface="Times New Roman" pitchFamily="18" charset="0"/>
                <a:cs typeface="Times New Roman" pitchFamily="18" charset="0"/>
              </a:rPr>
              <a:t>[Fully implemented]</a:t>
            </a:r>
            <a:endParaRPr lang="en-US" sz="2400" b="1"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86980931"/>
              </p:ext>
            </p:extLst>
          </p:nvPr>
        </p:nvGraphicFramePr>
        <p:xfrm>
          <a:off x="76200" y="1143000"/>
          <a:ext cx="8382000" cy="4998720"/>
        </p:xfrm>
        <a:graphic>
          <a:graphicData uri="http://schemas.openxmlformats.org/drawingml/2006/table">
            <a:tbl>
              <a:tblPr firstRow="1" bandRow="1">
                <a:tableStyleId>{5C22544A-7EE6-4342-B048-85BDC9FD1C3A}</a:tableStyleId>
              </a:tblPr>
              <a:tblGrid>
                <a:gridCol w="1524000"/>
                <a:gridCol w="1447800"/>
                <a:gridCol w="5410200"/>
              </a:tblGrid>
              <a:tr h="533400">
                <a:tc>
                  <a:txBody>
                    <a:bodyPr/>
                    <a:lstStyle/>
                    <a:p>
                      <a:pPr algn="ctr"/>
                      <a:r>
                        <a:rPr lang="en-US" sz="1900" dirty="0" smtClean="0">
                          <a:latin typeface="Times New Roman" pitchFamily="18" charset="0"/>
                          <a:cs typeface="Times New Roman" pitchFamily="18" charset="0"/>
                        </a:rPr>
                        <a:t>RELEVANT</a:t>
                      </a:r>
                      <a:r>
                        <a:rPr lang="en-US" sz="1900" baseline="0" dirty="0" smtClean="0">
                          <a:latin typeface="Times New Roman" pitchFamily="18" charset="0"/>
                          <a:cs typeface="Times New Roman" pitchFamily="18" charset="0"/>
                        </a:rPr>
                        <a:t> LAWS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SECTIONS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REMARKS</a:t>
                      </a:r>
                      <a:endParaRPr lang="en-US" sz="1900" dirty="0">
                        <a:latin typeface="Times New Roman" pitchFamily="18" charset="0"/>
                        <a:cs typeface="Times New Roman" pitchFamily="18" charset="0"/>
                      </a:endParaRPr>
                    </a:p>
                  </a:txBody>
                  <a:tcPr/>
                </a:tc>
              </a:tr>
              <a:tr h="502920">
                <a:tc>
                  <a:txBody>
                    <a:bodyPr/>
                    <a:lstStyle/>
                    <a:p>
                      <a:r>
                        <a:rPr lang="en-US" sz="1600" dirty="0" smtClean="0">
                          <a:latin typeface="Times New Roman" pitchFamily="18" charset="0"/>
                          <a:cs typeface="Times New Roman" pitchFamily="18" charset="0"/>
                        </a:rPr>
                        <a:t>FSA 2007</a:t>
                      </a:r>
                      <a:endParaRPr lang="en-US" sz="1600"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Sections</a:t>
                      </a:r>
                      <a:r>
                        <a:rPr lang="en-US" sz="1600" baseline="0" dirty="0" smtClean="0">
                          <a:latin typeface="Times New Roman" pitchFamily="18" charset="0"/>
                          <a:cs typeface="Times New Roman" pitchFamily="18" charset="0"/>
                        </a:rPr>
                        <a:t> 7(5), 27(2), 29-30, 42-51, 52-67, 70, 85</a:t>
                      </a:r>
                      <a:endParaRPr lang="en-US" sz="16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600" dirty="0" smtClean="0">
                          <a:latin typeface="Times New Roman" pitchFamily="18" charset="0"/>
                          <a:cs typeface="Times New Roman" pitchFamily="18" charset="0"/>
                        </a:rPr>
                        <a:t>FSC is the basis for a clear, transparent and consistent supervisory and reporting framework. </a:t>
                      </a:r>
                    </a:p>
                    <a:p>
                      <a:pPr marL="285750" indent="-285750" algn="just">
                        <a:buFont typeface="Arial" pitchFamily="34" charset="0"/>
                        <a:buChar char="•"/>
                      </a:pPr>
                      <a:r>
                        <a:rPr lang="en-US" sz="1600" dirty="0" smtClean="0">
                          <a:latin typeface="Times New Roman" pitchFamily="18" charset="0"/>
                          <a:cs typeface="Times New Roman" pitchFamily="18" charset="0"/>
                        </a:rPr>
                        <a:t>FSC is required to publish and submit a report of its activities and audited accounts every year.</a:t>
                      </a:r>
                    </a:p>
                    <a:p>
                      <a:pPr marL="285750" indent="-285750" algn="just">
                        <a:buFont typeface="Arial" pitchFamily="34" charset="0"/>
                        <a:buChar char="•"/>
                      </a:pPr>
                      <a:r>
                        <a:rPr lang="en-US" sz="1600" dirty="0" smtClean="0">
                          <a:latin typeface="Times New Roman" pitchFamily="18" charset="0"/>
                          <a:cs typeface="Times New Roman" pitchFamily="18" charset="0"/>
                        </a:rPr>
                        <a:t> It is also required to publish and submit a report of the activities of the Financial Services Fund.</a:t>
                      </a:r>
                    </a:p>
                    <a:p>
                      <a:pPr marL="285750" indent="-285750" algn="just">
                        <a:buFont typeface="Arial" pitchFamily="34" charset="0"/>
                        <a:buChar char="•"/>
                      </a:pPr>
                      <a:r>
                        <a:rPr lang="en-US" sz="1600" dirty="0" smtClean="0">
                          <a:latin typeface="Times New Roman" pitchFamily="18" charset="0"/>
                          <a:cs typeface="Times New Roman" pitchFamily="18" charset="0"/>
                        </a:rPr>
                        <a:t>Both these reports and audited accounts are submitted to the Minister of</a:t>
                      </a:r>
                      <a:r>
                        <a:rPr lang="en-US" sz="1600" baseline="0" dirty="0" smtClean="0">
                          <a:latin typeface="Times New Roman" pitchFamily="18" charset="0"/>
                          <a:cs typeface="Times New Roman" pitchFamily="18" charset="0"/>
                        </a:rPr>
                        <a:t> Finance</a:t>
                      </a:r>
                    </a:p>
                    <a:p>
                      <a:pPr marL="285750" indent="-285750" algn="just">
                        <a:buFont typeface="Arial" pitchFamily="34" charset="0"/>
                        <a:buChar char="•"/>
                      </a:pPr>
                      <a:r>
                        <a:rPr lang="en-US" sz="1600" dirty="0" smtClean="0">
                          <a:latin typeface="Times New Roman" pitchFamily="18" charset="0"/>
                          <a:cs typeface="Times New Roman" pitchFamily="18" charset="0"/>
                        </a:rPr>
                        <a:t>FSA provides for the publication of information &amp; publishes clear and accurate information for the industry (including private pensions) and the general public in the statistical bulletins and the annual reports.  </a:t>
                      </a:r>
                    </a:p>
                    <a:p>
                      <a:pPr marL="285750" indent="-285750" algn="just">
                        <a:buFont typeface="Arial" pitchFamily="34" charset="0"/>
                        <a:buChar char="•"/>
                      </a:pPr>
                      <a:r>
                        <a:rPr lang="en-US" sz="1600" dirty="0" smtClean="0">
                          <a:latin typeface="Times New Roman" pitchFamily="18" charset="0"/>
                          <a:cs typeface="Times New Roman" pitchFamily="18" charset="0"/>
                        </a:rPr>
                        <a:t>FSC publishes supervisory responses in its annual reports and through ad hoc communications (on its website).</a:t>
                      </a:r>
                    </a:p>
                  </a:txBody>
                  <a:tcPr/>
                </a:tc>
              </a:tr>
              <a:tr h="502920">
                <a:tc>
                  <a:txBody>
                    <a:bodyPr/>
                    <a:lstStyle/>
                    <a:p>
                      <a:r>
                        <a:rPr lang="en-US" sz="1600" dirty="0" smtClean="0">
                          <a:latin typeface="Times New Roman" pitchFamily="18" charset="0"/>
                          <a:cs typeface="Times New Roman" pitchFamily="18" charset="0"/>
                        </a:rPr>
                        <a:t>PPSA 2012</a:t>
                      </a:r>
                      <a:endParaRPr lang="en-US" sz="1600"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Sections</a:t>
                      </a:r>
                      <a:r>
                        <a:rPr lang="en-US" sz="1600" baseline="0" dirty="0" smtClean="0">
                          <a:latin typeface="Times New Roman" pitchFamily="18" charset="0"/>
                          <a:cs typeface="Times New Roman" pitchFamily="18" charset="0"/>
                        </a:rPr>
                        <a:t> 6, 31, 37, 41-45, 49, 50</a:t>
                      </a:r>
                      <a:endParaRPr lang="en-US" sz="16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600" dirty="0" smtClean="0">
                          <a:latin typeface="Times New Roman" pitchFamily="18" charset="0"/>
                          <a:cs typeface="Times New Roman" pitchFamily="18" charset="0"/>
                        </a:rPr>
                        <a:t>FSC has transparent information disclosure mechanisms and timely publication of intervention and sanction decisions in place as provided for in the FSA and PPSA.</a:t>
                      </a:r>
                    </a:p>
                  </a:txBody>
                  <a:tcPr/>
                </a:tc>
              </a:tr>
            </a:tbl>
          </a:graphicData>
        </a:graphic>
      </p:graphicFrame>
    </p:spTree>
    <p:extLst>
      <p:ext uri="{BB962C8B-B14F-4D97-AF65-F5344CB8AC3E}">
        <p14:creationId xmlns:p14="http://schemas.microsoft.com/office/powerpoint/2010/main" val="4962522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14</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a:bodyPr>
          <a:lstStyle/>
          <a:p>
            <a:pPr algn="l">
              <a:defRPr/>
            </a:pPr>
            <a:r>
              <a:rPr lang="en-GB" sz="3000" b="1" dirty="0" smtClean="0">
                <a:latin typeface="Times New Roman" pitchFamily="18" charset="0"/>
                <a:cs typeface="Times New Roman" pitchFamily="18" charset="0"/>
              </a:rPr>
              <a:t>IP 10- Governance</a:t>
            </a:r>
            <a:r>
              <a:rPr lang="en-GB" sz="2400" b="1" dirty="0" smtClean="0">
                <a:solidFill>
                  <a:schemeClr val="accent6">
                    <a:lumMod val="75000"/>
                  </a:schemeClr>
                </a:solidFill>
                <a:latin typeface="Times New Roman" pitchFamily="18" charset="0"/>
                <a:cs typeface="Times New Roman" pitchFamily="18" charset="0"/>
              </a:rPr>
              <a:t>[Fully implemented]</a:t>
            </a:r>
            <a:endParaRPr lang="en-US" sz="2400" b="1"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92094362"/>
              </p:ext>
            </p:extLst>
          </p:nvPr>
        </p:nvGraphicFramePr>
        <p:xfrm>
          <a:off x="76200" y="1005840"/>
          <a:ext cx="8534400" cy="5166360"/>
        </p:xfrm>
        <a:graphic>
          <a:graphicData uri="http://schemas.openxmlformats.org/drawingml/2006/table">
            <a:tbl>
              <a:tblPr firstRow="1" bandRow="1">
                <a:tableStyleId>{5C22544A-7EE6-4342-B048-85BDC9FD1C3A}</a:tableStyleId>
              </a:tblPr>
              <a:tblGrid>
                <a:gridCol w="1524000"/>
                <a:gridCol w="1447800"/>
                <a:gridCol w="5562600"/>
              </a:tblGrid>
              <a:tr h="533400">
                <a:tc>
                  <a:txBody>
                    <a:bodyPr/>
                    <a:lstStyle/>
                    <a:p>
                      <a:pPr algn="ctr"/>
                      <a:r>
                        <a:rPr lang="en-US" sz="1800" dirty="0" smtClean="0">
                          <a:latin typeface="Times New Roman" pitchFamily="18" charset="0"/>
                          <a:cs typeface="Times New Roman" pitchFamily="18" charset="0"/>
                        </a:rPr>
                        <a:t>RELEVANT</a:t>
                      </a:r>
                      <a:r>
                        <a:rPr lang="en-US" sz="1800" baseline="0" dirty="0" smtClean="0">
                          <a:latin typeface="Times New Roman" pitchFamily="18" charset="0"/>
                          <a:cs typeface="Times New Roman" pitchFamily="18" charset="0"/>
                        </a:rPr>
                        <a:t> LAWS</a:t>
                      </a:r>
                      <a:endParaRPr lang="en-US" sz="1800" dirty="0">
                        <a:latin typeface="Times New Roman" pitchFamily="18" charset="0"/>
                        <a:cs typeface="Times New Roman" pitchFamily="18" charset="0"/>
                      </a:endParaRPr>
                    </a:p>
                  </a:txBody>
                  <a:tcPr/>
                </a:tc>
                <a:tc>
                  <a:txBody>
                    <a:bodyPr/>
                    <a:lstStyle/>
                    <a:p>
                      <a:pPr algn="ctr"/>
                      <a:r>
                        <a:rPr lang="en-US" sz="1800" dirty="0" smtClean="0">
                          <a:latin typeface="Times New Roman" pitchFamily="18" charset="0"/>
                          <a:cs typeface="Times New Roman" pitchFamily="18" charset="0"/>
                        </a:rPr>
                        <a:t>SECTIONS</a:t>
                      </a:r>
                      <a:endParaRPr lang="en-US" sz="1800" dirty="0">
                        <a:latin typeface="Times New Roman" pitchFamily="18" charset="0"/>
                        <a:cs typeface="Times New Roman" pitchFamily="18" charset="0"/>
                      </a:endParaRPr>
                    </a:p>
                  </a:txBody>
                  <a:tcPr/>
                </a:tc>
                <a:tc>
                  <a:txBody>
                    <a:bodyPr/>
                    <a:lstStyle/>
                    <a:p>
                      <a:pPr algn="ctr"/>
                      <a:r>
                        <a:rPr lang="en-US" sz="1800" dirty="0" smtClean="0">
                          <a:latin typeface="Times New Roman" pitchFamily="18" charset="0"/>
                          <a:cs typeface="Times New Roman" pitchFamily="18" charset="0"/>
                        </a:rPr>
                        <a:t>REMARKS</a:t>
                      </a:r>
                      <a:endParaRPr lang="en-US" sz="1800" dirty="0">
                        <a:latin typeface="Times New Roman" pitchFamily="18" charset="0"/>
                        <a:cs typeface="Times New Roman" pitchFamily="18" charset="0"/>
                      </a:endParaRPr>
                    </a:p>
                  </a:txBody>
                  <a:tcPr/>
                </a:tc>
              </a:tr>
              <a:tr h="502920">
                <a:tc>
                  <a:txBody>
                    <a:bodyPr/>
                    <a:lstStyle/>
                    <a:p>
                      <a:r>
                        <a:rPr lang="en-US" sz="1500" dirty="0" smtClean="0">
                          <a:latin typeface="Times New Roman" pitchFamily="18" charset="0"/>
                          <a:cs typeface="Times New Roman" pitchFamily="18" charset="0"/>
                        </a:rPr>
                        <a:t>FSA 2007</a:t>
                      </a:r>
                      <a:endParaRPr lang="en-US" sz="1500" dirty="0">
                        <a:latin typeface="Times New Roman" pitchFamily="18" charset="0"/>
                        <a:cs typeface="Times New Roman" pitchFamily="18" charset="0"/>
                      </a:endParaRPr>
                    </a:p>
                  </a:txBody>
                  <a:tcPr/>
                </a:tc>
                <a:tc>
                  <a:txBody>
                    <a:bodyPr/>
                    <a:lstStyle/>
                    <a:p>
                      <a:r>
                        <a:rPr lang="en-US" sz="1500" dirty="0" smtClean="0">
                          <a:latin typeface="Times New Roman" pitchFamily="18" charset="0"/>
                          <a:cs typeface="Times New Roman" pitchFamily="18" charset="0"/>
                        </a:rPr>
                        <a:t>Sections 4(2), 5(1), 7-11, 52-67, 70, 84</a:t>
                      </a:r>
                      <a:endParaRPr lang="en-US" sz="15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500" dirty="0" smtClean="0">
                          <a:latin typeface="Times New Roman" pitchFamily="18" charset="0"/>
                          <a:cs typeface="Times New Roman" pitchFamily="18" charset="0"/>
                        </a:rPr>
                        <a:t>FSC has a corporate governance committee and a compliance officer to ensure that the corporate governance efforts comport to the requirements of the Code of Corporate Governance for Mauritius.</a:t>
                      </a:r>
                    </a:p>
                    <a:p>
                      <a:pPr marL="285750" indent="-285750" algn="just">
                        <a:buFont typeface="Arial" pitchFamily="34" charset="0"/>
                        <a:buChar char="•"/>
                      </a:pPr>
                      <a:r>
                        <a:rPr lang="en-US" sz="1500" dirty="0" smtClean="0">
                          <a:latin typeface="Times New Roman" pitchFamily="18" charset="0"/>
                          <a:cs typeface="Times New Roman" pitchFamily="18" charset="0"/>
                        </a:rPr>
                        <a:t>FSC’s board consists of up to 7 members and is of a manageable size. </a:t>
                      </a:r>
                    </a:p>
                    <a:p>
                      <a:pPr marL="285750" indent="-285750" algn="just">
                        <a:buFont typeface="Arial" pitchFamily="34" charset="0"/>
                        <a:buChar char="•"/>
                      </a:pPr>
                      <a:r>
                        <a:rPr lang="en-US" sz="1500" dirty="0" smtClean="0">
                          <a:latin typeface="Times New Roman" pitchFamily="18" charset="0"/>
                          <a:cs typeface="Times New Roman" pitchFamily="18" charset="0"/>
                        </a:rPr>
                        <a:t>There is a clear separation in the decisions by the CE and the Enforcement Committee, and the exclusion of employees involved in investigations from being assigned to the Enforcement Committee.</a:t>
                      </a:r>
                    </a:p>
                    <a:p>
                      <a:pPr marL="285750" indent="-285750" algn="just">
                        <a:buFont typeface="Arial" pitchFamily="34" charset="0"/>
                        <a:buChar char="•"/>
                      </a:pPr>
                      <a:r>
                        <a:rPr lang="en-US" sz="1500" dirty="0" smtClean="0">
                          <a:latin typeface="Times New Roman" pitchFamily="18" charset="0"/>
                          <a:cs typeface="Times New Roman" pitchFamily="18" charset="0"/>
                        </a:rPr>
                        <a:t>Provide for appeals or representations against the FSC’s or the Enforcement Committee’s decisions.</a:t>
                      </a:r>
                    </a:p>
                    <a:p>
                      <a:pPr marL="285750" indent="-285750" algn="just">
                        <a:buFont typeface="Arial" pitchFamily="34" charset="0"/>
                        <a:buChar char="•"/>
                      </a:pPr>
                      <a:r>
                        <a:rPr lang="en-US" sz="1500" dirty="0" smtClean="0">
                          <a:latin typeface="Times New Roman" pitchFamily="18" charset="0"/>
                          <a:cs typeface="Times New Roman" pitchFamily="18" charset="0"/>
                        </a:rPr>
                        <a:t>FSC’s decisions may be appealed to the Review Panel or taken on review to the Supreme Court or other court of competent jurisdiction.</a:t>
                      </a:r>
                    </a:p>
                    <a:p>
                      <a:pPr marL="285750" indent="-285750" algn="just">
                        <a:buFont typeface="Arial" pitchFamily="34" charset="0"/>
                        <a:buChar char="•"/>
                      </a:pPr>
                      <a:r>
                        <a:rPr lang="en-US" sz="1500" dirty="0" smtClean="0">
                          <a:latin typeface="Times New Roman" pitchFamily="18" charset="0"/>
                          <a:cs typeface="Times New Roman" pitchFamily="18" charset="0"/>
                        </a:rPr>
                        <a:t>Via submitting a report of its activities for the year and its audited accounts,</a:t>
                      </a:r>
                      <a:r>
                        <a:rPr lang="en-US" sz="1500" baseline="0" dirty="0" smtClean="0">
                          <a:latin typeface="Times New Roman" pitchFamily="18" charset="0"/>
                          <a:cs typeface="Times New Roman" pitchFamily="18" charset="0"/>
                        </a:rPr>
                        <a:t> FSC is accountable to the National Assembly</a:t>
                      </a:r>
                      <a:r>
                        <a:rPr lang="en-US" sz="1500" dirty="0" smtClean="0">
                          <a:latin typeface="Times New Roman" pitchFamily="18" charset="0"/>
                          <a:cs typeface="Times New Roman" pitchFamily="18" charset="0"/>
                        </a:rPr>
                        <a:t>. </a:t>
                      </a:r>
                    </a:p>
                  </a:txBody>
                  <a:tcPr/>
                </a:tc>
              </a:tr>
              <a:tr h="396240">
                <a:tc>
                  <a:txBody>
                    <a:bodyPr/>
                    <a:lstStyle/>
                    <a:p>
                      <a:r>
                        <a:rPr lang="en-US" sz="1500" dirty="0" smtClean="0">
                          <a:latin typeface="Times New Roman" pitchFamily="18" charset="0"/>
                          <a:cs typeface="Times New Roman" pitchFamily="18" charset="0"/>
                        </a:rPr>
                        <a:t>PPSA 2012</a:t>
                      </a:r>
                      <a:endParaRPr lang="en-US" sz="1500" dirty="0">
                        <a:latin typeface="Times New Roman" pitchFamily="18" charset="0"/>
                        <a:cs typeface="Times New Roman" pitchFamily="18" charset="0"/>
                      </a:endParaRPr>
                    </a:p>
                  </a:txBody>
                  <a:tcPr/>
                </a:tc>
                <a:tc>
                  <a:txBody>
                    <a:bodyPr/>
                    <a:lstStyle/>
                    <a:p>
                      <a:r>
                        <a:rPr lang="en-US" sz="1500" dirty="0" smtClean="0">
                          <a:latin typeface="Times New Roman" pitchFamily="18" charset="0"/>
                          <a:cs typeface="Times New Roman" pitchFamily="18" charset="0"/>
                        </a:rPr>
                        <a:t>Sections 6, 7</a:t>
                      </a:r>
                      <a:endParaRPr lang="en-US" sz="15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500" dirty="0" smtClean="0">
                          <a:latin typeface="Times New Roman" pitchFamily="18" charset="0"/>
                          <a:cs typeface="Times New Roman" pitchFamily="18" charset="0"/>
                        </a:rPr>
                        <a:t>Section 7 provides for the delegation of functions and powers of FSC and the CE.</a:t>
                      </a:r>
                    </a:p>
                  </a:txBody>
                  <a:tcPr/>
                </a:tc>
              </a:tr>
            </a:tbl>
          </a:graphicData>
        </a:graphic>
      </p:graphicFrame>
    </p:spTree>
    <p:extLst>
      <p:ext uri="{BB962C8B-B14F-4D97-AF65-F5344CB8AC3E}">
        <p14:creationId xmlns:p14="http://schemas.microsoft.com/office/powerpoint/2010/main" val="39117174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Slide Number Placeholder 4"/>
          <p:cNvSpPr>
            <a:spLocks noGrp="1"/>
          </p:cNvSpPr>
          <p:nvPr>
            <p:ph type="sldNum" sz="quarter" idx="4294967295"/>
          </p:nvPr>
        </p:nvSpPr>
        <p:spPr bwMode="auto">
          <a:noFill/>
          <a:ln>
            <a:miter lim="800000"/>
            <a:headEnd/>
            <a:tailEnd/>
          </a:ln>
        </p:spPr>
        <p:txBody>
          <a:bodyPr wrap="square" numCol="1" anchorCtr="0" compatLnSpc="1">
            <a:prstTxWarp prst="textNoShape">
              <a:avLst/>
            </a:prstTxWarp>
          </a:bodyPr>
          <a:lstStyle/>
          <a:p>
            <a:fld id="{51B8A7B9-4809-445D-B98E-F7769DD4BFD4}" type="slidenum">
              <a:rPr lang="en-US" smtClean="0">
                <a:solidFill>
                  <a:srgbClr val="898989"/>
                </a:solidFill>
              </a:rPr>
              <a:pPr/>
              <a:t>15</a:t>
            </a:fld>
            <a:endParaRPr lang="en-US" smtClean="0">
              <a:solidFill>
                <a:srgbClr val="898989"/>
              </a:solidFill>
            </a:endParaRPr>
          </a:p>
        </p:txBody>
      </p:sp>
      <p:pic>
        <p:nvPicPr>
          <p:cNvPr id="31747" name="Picture 37" descr="Picture1"/>
          <p:cNvPicPr>
            <a:picLocks noChangeAspect="1" noChangeArrowheads="1"/>
          </p:cNvPicPr>
          <p:nvPr/>
        </p:nvPicPr>
        <p:blipFill>
          <a:blip r:embed="rId4"/>
          <a:srcRect/>
          <a:stretch>
            <a:fillRect/>
          </a:stretch>
        </p:blipFill>
        <p:spPr bwMode="auto">
          <a:xfrm>
            <a:off x="381000" y="6172200"/>
            <a:ext cx="685800" cy="474663"/>
          </a:xfrm>
          <a:prstGeom prst="rect">
            <a:avLst/>
          </a:prstGeom>
          <a:noFill/>
          <a:ln w="9525">
            <a:noFill/>
            <a:miter lim="800000"/>
            <a:headEnd/>
            <a:tailEnd/>
          </a:ln>
        </p:spPr>
      </p:pic>
      <p:pic>
        <p:nvPicPr>
          <p:cNvPr id="31748" name="Picture 2"/>
          <p:cNvPicPr>
            <a:picLocks noChangeAspect="1" noChangeArrowheads="1"/>
          </p:cNvPicPr>
          <p:nvPr/>
        </p:nvPicPr>
        <p:blipFill>
          <a:blip r:embed="rId5"/>
          <a:srcRect/>
          <a:stretch>
            <a:fillRect/>
          </a:stretch>
        </p:blipFill>
        <p:spPr bwMode="auto">
          <a:xfrm>
            <a:off x="-196850" y="242888"/>
            <a:ext cx="1936750" cy="6310312"/>
          </a:xfrm>
          <a:prstGeom prst="rect">
            <a:avLst/>
          </a:prstGeom>
          <a:noFill/>
          <a:ln w="9525">
            <a:noFill/>
            <a:miter lim="800000"/>
            <a:headEnd/>
            <a:tailEnd/>
          </a:ln>
        </p:spPr>
      </p:pic>
      <p:sp>
        <p:nvSpPr>
          <p:cNvPr id="4" name="Title 3"/>
          <p:cNvSpPr>
            <a:spLocks noGrp="1"/>
          </p:cNvSpPr>
          <p:nvPr>
            <p:ph type="title"/>
          </p:nvPr>
        </p:nvSpPr>
        <p:spPr>
          <a:xfrm>
            <a:off x="1524000" y="1600200"/>
            <a:ext cx="7543800" cy="1295400"/>
          </a:xfrm>
        </p:spPr>
        <p:txBody>
          <a:bodyPr>
            <a:normAutofit fontScale="90000"/>
          </a:bodyPr>
          <a:lstStyle/>
          <a:p>
            <a:pPr>
              <a:defRPr/>
            </a:pPr>
            <a:r>
              <a:rPr lang="en-US" b="1" dirty="0">
                <a:solidFill>
                  <a:schemeClr val="accent1">
                    <a:lumMod val="75000"/>
                  </a:schemeClr>
                </a:solidFill>
                <a:latin typeface="Times New Roman" pitchFamily="18" charset="0"/>
                <a:cs typeface="Times New Roman" pitchFamily="18" charset="0"/>
              </a:rPr>
              <a:t>THANK YOU </a:t>
            </a:r>
            <a:br>
              <a:rPr lang="en-US" b="1" dirty="0">
                <a:solidFill>
                  <a:schemeClr val="accent1">
                    <a:lumMod val="75000"/>
                  </a:schemeClr>
                </a:solidFill>
                <a:latin typeface="Times New Roman" pitchFamily="18" charset="0"/>
                <a:cs typeface="Times New Roman" pitchFamily="18" charset="0"/>
              </a:rPr>
            </a:br>
            <a:r>
              <a:rPr lang="en-US" b="1" dirty="0">
                <a:solidFill>
                  <a:schemeClr val="accent1">
                    <a:lumMod val="75000"/>
                  </a:schemeClr>
                </a:solidFill>
                <a:latin typeface="Times New Roman" pitchFamily="18" charset="0"/>
                <a:cs typeface="Times New Roman" pitchFamily="18" charset="0"/>
              </a:rPr>
              <a:t>FOR YOUR KIND </a:t>
            </a:r>
            <a:r>
              <a:rPr lang="en-US" b="1" dirty="0" smtClean="0">
                <a:solidFill>
                  <a:schemeClr val="accent1">
                    <a:lumMod val="75000"/>
                  </a:schemeClr>
                </a:solidFill>
                <a:latin typeface="Times New Roman" pitchFamily="18" charset="0"/>
                <a:cs typeface="Times New Roman" pitchFamily="18" charset="0"/>
              </a:rPr>
              <a:t>ATTENTION</a:t>
            </a:r>
            <a:endParaRPr lang="en-US" dirty="0">
              <a:solidFill>
                <a:schemeClr val="accent1">
                  <a:lumMod val="75000"/>
                </a:schemeClr>
              </a:solidFill>
            </a:endParaRPr>
          </a:p>
        </p:txBody>
      </p:sp>
      <p:pic>
        <p:nvPicPr>
          <p:cNvPr id="31750" name="Picture 8"/>
          <p:cNvPicPr>
            <a:picLocks noChangeAspect="1" noChangeArrowheads="1"/>
          </p:cNvPicPr>
          <p:nvPr/>
        </p:nvPicPr>
        <p:blipFill>
          <a:blip r:embed="rId6"/>
          <a:srcRect/>
          <a:stretch>
            <a:fillRect/>
          </a:stretch>
        </p:blipFill>
        <p:spPr bwMode="auto">
          <a:xfrm>
            <a:off x="1319213" y="4648200"/>
            <a:ext cx="7824787" cy="16129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2"/>
          <p:cNvSpPr txBox="1">
            <a:spLocks noGrp="1" noChangeArrowheads="1"/>
          </p:cNvSpPr>
          <p:nvPr/>
        </p:nvSpPr>
        <p:spPr bwMode="auto">
          <a:xfrm>
            <a:off x="2614613" y="6296025"/>
            <a:ext cx="4889500" cy="457200"/>
          </a:xfrm>
          <a:prstGeom prst="rect">
            <a:avLst/>
          </a:prstGeom>
          <a:noFill/>
          <a:ln w="9525">
            <a:noFill/>
            <a:miter lim="800000"/>
            <a:headEnd/>
            <a:tailEnd/>
          </a:ln>
        </p:spPr>
        <p:txBody>
          <a:bodyPr/>
          <a:lstStyle/>
          <a:p>
            <a:fld id="{3526C7C2-C307-463F-8394-589B2D3EF971}" type="slidenum">
              <a:rPr lang="en-US" sz="800">
                <a:solidFill>
                  <a:srgbClr val="000000"/>
                </a:solidFill>
                <a:latin typeface="Calibri" pitchFamily="34" charset="0"/>
                <a:cs typeface="Arial" charset="0"/>
              </a:rPr>
              <a:pPr/>
              <a:t>16</a:t>
            </a:fld>
            <a:endParaRPr lang="en-US" sz="800">
              <a:solidFill>
                <a:srgbClr val="000000"/>
              </a:solidFill>
              <a:latin typeface="Calibri" pitchFamily="34" charset="0"/>
              <a:cs typeface="Arial" charset="0"/>
            </a:endParaRPr>
          </a:p>
        </p:txBody>
      </p:sp>
      <p:pic>
        <p:nvPicPr>
          <p:cNvPr id="32771" name="Picture 2" descr="DSC01523rlite"/>
          <p:cNvPicPr>
            <a:picLocks noChangeAspect="1" noChangeArrowheads="1"/>
          </p:cNvPicPr>
          <p:nvPr/>
        </p:nvPicPr>
        <p:blipFill>
          <a:blip r:embed="rId3"/>
          <a:srcRect l="14116"/>
          <a:stretch>
            <a:fillRect/>
          </a:stretch>
        </p:blipFill>
        <p:spPr bwMode="auto">
          <a:xfrm>
            <a:off x="14288" y="0"/>
            <a:ext cx="9129712" cy="6819900"/>
          </a:xfrm>
          <a:prstGeom prst="rect">
            <a:avLst/>
          </a:prstGeom>
          <a:noFill/>
          <a:ln w="9525">
            <a:noFill/>
            <a:miter lim="800000"/>
            <a:headEnd/>
            <a:tailEnd/>
          </a:ln>
        </p:spPr>
      </p:pic>
      <p:sp>
        <p:nvSpPr>
          <p:cNvPr id="32772" name="Rectangle 4"/>
          <p:cNvSpPr>
            <a:spLocks noGrp="1" noChangeArrowheads="1"/>
          </p:cNvSpPr>
          <p:nvPr>
            <p:ph idx="1"/>
          </p:nvPr>
        </p:nvSpPr>
        <p:spPr>
          <a:xfrm>
            <a:off x="5334000" y="4800600"/>
            <a:ext cx="3657600" cy="1828800"/>
          </a:xfrm>
          <a:solidFill>
            <a:srgbClr val="FFFFE6">
              <a:alpha val="59999"/>
            </a:srgbClr>
          </a:solidFill>
        </p:spPr>
        <p:txBody>
          <a:bodyPr/>
          <a:lstStyle/>
          <a:p>
            <a:pPr marL="0" indent="0" algn="r" eaLnBrk="1" hangingPunct="1">
              <a:lnSpc>
                <a:spcPct val="80000"/>
              </a:lnSpc>
              <a:buFont typeface="Georgia" pitchFamily="18" charset="0"/>
              <a:buNone/>
            </a:pPr>
            <a:r>
              <a:rPr lang="en-US" sz="1400" b="1" smtClean="0">
                <a:latin typeface="Arial" charset="0"/>
                <a:ea typeface="ＭＳ Ｐゴシック" pitchFamily="34" charset="-128"/>
                <a:cs typeface="Arial" charset="0"/>
              </a:rPr>
              <a:t>54 Ebene Cybercity</a:t>
            </a:r>
          </a:p>
          <a:p>
            <a:pPr marL="0" indent="0" algn="r" eaLnBrk="1" hangingPunct="1">
              <a:lnSpc>
                <a:spcPct val="80000"/>
              </a:lnSpc>
              <a:buFont typeface="Georgia" pitchFamily="18" charset="0"/>
              <a:buNone/>
            </a:pPr>
            <a:r>
              <a:rPr lang="en-US" sz="1400" b="1" smtClean="0">
                <a:latin typeface="Arial" charset="0"/>
                <a:ea typeface="ＭＳ Ｐゴシック" pitchFamily="34" charset="-128"/>
                <a:cs typeface="Arial" charset="0"/>
              </a:rPr>
              <a:t>Mauritius</a:t>
            </a:r>
            <a:br>
              <a:rPr lang="en-US" sz="1400" b="1" smtClean="0">
                <a:latin typeface="Arial" charset="0"/>
                <a:ea typeface="ＭＳ Ｐゴシック" pitchFamily="34" charset="-128"/>
                <a:cs typeface="Arial" charset="0"/>
              </a:rPr>
            </a:br>
            <a:endParaRPr lang="en-US" sz="1400" b="1" smtClean="0">
              <a:latin typeface="Arial" charset="0"/>
              <a:ea typeface="ＭＳ Ｐゴシック" pitchFamily="34" charset="-128"/>
              <a:cs typeface="Arial" charset="0"/>
            </a:endParaRPr>
          </a:p>
          <a:p>
            <a:pPr marL="0" indent="0" algn="r" eaLnBrk="1" hangingPunct="1">
              <a:lnSpc>
                <a:spcPct val="80000"/>
              </a:lnSpc>
              <a:buFont typeface="Georgia" pitchFamily="18" charset="0"/>
              <a:buNone/>
            </a:pPr>
            <a:r>
              <a:rPr lang="en-US" sz="1400" b="1" smtClean="0">
                <a:latin typeface="Arial" charset="0"/>
                <a:ea typeface="ＭＳ Ｐゴシック" pitchFamily="34" charset="-128"/>
                <a:cs typeface="Arial" charset="0"/>
              </a:rPr>
              <a:t>Tel: (230) 403 7000</a:t>
            </a:r>
          </a:p>
          <a:p>
            <a:pPr marL="0" indent="0" algn="r" eaLnBrk="1" hangingPunct="1">
              <a:lnSpc>
                <a:spcPct val="80000"/>
              </a:lnSpc>
              <a:buFont typeface="Georgia" pitchFamily="18" charset="0"/>
              <a:buNone/>
            </a:pPr>
            <a:r>
              <a:rPr lang="en-US" sz="1400" b="1" smtClean="0">
                <a:latin typeface="Arial" charset="0"/>
                <a:ea typeface="ＭＳ Ｐゴシック" pitchFamily="34" charset="-128"/>
                <a:cs typeface="Arial" charset="0"/>
              </a:rPr>
              <a:t>Fax: (230) 467 7172</a:t>
            </a:r>
          </a:p>
          <a:p>
            <a:pPr marL="0" indent="0" algn="r" eaLnBrk="1" hangingPunct="1">
              <a:lnSpc>
                <a:spcPct val="80000"/>
              </a:lnSpc>
              <a:buFont typeface="Georgia" pitchFamily="18" charset="0"/>
              <a:buNone/>
            </a:pPr>
            <a:r>
              <a:rPr lang="en-US" sz="1400" b="1" smtClean="0">
                <a:latin typeface="Arial" charset="0"/>
                <a:ea typeface="ＭＳ Ｐゴシック" pitchFamily="34" charset="-128"/>
                <a:cs typeface="Arial" charset="0"/>
              </a:rPr>
              <a:t/>
            </a:r>
            <a:br>
              <a:rPr lang="en-US" sz="1400" b="1" smtClean="0">
                <a:latin typeface="Arial" charset="0"/>
                <a:ea typeface="ＭＳ Ｐゴシック" pitchFamily="34" charset="-128"/>
                <a:cs typeface="Arial" charset="0"/>
              </a:rPr>
            </a:br>
            <a:r>
              <a:rPr lang="en-US" sz="1400" b="1" smtClean="0">
                <a:latin typeface="Arial" charset="0"/>
                <a:ea typeface="ＭＳ Ｐゴシック" pitchFamily="34" charset="-128"/>
                <a:cs typeface="Arial" charset="0"/>
              </a:rPr>
              <a:t>Email: fscmauritius@intnet.mu</a:t>
            </a:r>
          </a:p>
          <a:p>
            <a:pPr marL="0" indent="0" algn="r" eaLnBrk="1" hangingPunct="1">
              <a:lnSpc>
                <a:spcPct val="80000"/>
              </a:lnSpc>
              <a:buFont typeface="Georgia" pitchFamily="18" charset="0"/>
              <a:buNone/>
            </a:pPr>
            <a:r>
              <a:rPr lang="en-US" sz="1400" b="1" smtClean="0">
                <a:latin typeface="Arial" charset="0"/>
                <a:ea typeface="ＭＳ Ｐゴシック" pitchFamily="34" charset="-128"/>
                <a:cs typeface="Arial" charset="0"/>
              </a:rPr>
              <a:t>www.fscmauritius.org</a:t>
            </a:r>
            <a:r>
              <a:rPr lang="en-US" sz="1000" smtClean="0">
                <a:latin typeface="Arial" charset="0"/>
                <a:ea typeface="ＭＳ Ｐゴシック" pitchFamily="34" charset="-128"/>
                <a:cs typeface="Arial" charset="0"/>
              </a:rPr>
              <a:t> </a:t>
            </a:r>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6000"/>
            <a:lum/>
          </a:blip>
          <a:srcRect/>
          <a:stretch>
            <a:fillRect t="-1000" b="-1000"/>
          </a:stretch>
        </a:blipFill>
        <a:effectLst/>
      </p:bgPr>
    </p:bg>
    <p:spTree>
      <p:nvGrpSpPr>
        <p:cNvPr id="1" name=""/>
        <p:cNvGrpSpPr/>
        <p:nvPr/>
      </p:nvGrpSpPr>
      <p:grpSpPr>
        <a:xfrm>
          <a:off x="0" y="0"/>
          <a:ext cx="0" cy="0"/>
          <a:chOff x="0" y="0"/>
          <a:chExt cx="0" cy="0"/>
        </a:xfrm>
      </p:grpSpPr>
      <p:sp>
        <p:nvSpPr>
          <p:cNvPr id="10242" name="Rectangle 5" descr="OCT_6644"/>
          <p:cNvSpPr>
            <a:spLocks noChangeArrowheads="1"/>
          </p:cNvSpPr>
          <p:nvPr/>
        </p:nvSpPr>
        <p:spPr bwMode="auto">
          <a:xfrm>
            <a:off x="2362200" y="4267200"/>
            <a:ext cx="2209800" cy="1981200"/>
          </a:xfrm>
          <a:prstGeom prst="rect">
            <a:avLst/>
          </a:prstGeom>
          <a:blipFill dpi="0" rotWithShape="1">
            <a:blip r:embed="rId3">
              <a:alphaModFix amt="60000"/>
            </a:blip>
            <a:srcRect/>
            <a:stretch>
              <a:fillRect/>
            </a:stretch>
          </a:blipFill>
          <a:ln w="9525">
            <a:noFill/>
            <a:miter lim="800000"/>
            <a:headEnd/>
            <a:tailEnd/>
          </a:ln>
        </p:spPr>
        <p:txBody>
          <a:bodyPr wrap="none" anchor="ctr"/>
          <a:lstStyle/>
          <a:p>
            <a:endParaRPr lang="en-US">
              <a:latin typeface="Calibri" pitchFamily="34" charset="0"/>
            </a:endParaRPr>
          </a:p>
        </p:txBody>
      </p:sp>
      <p:sp>
        <p:nvSpPr>
          <p:cNvPr id="10243" name="Rectangle 6" descr="DSC_4291"/>
          <p:cNvSpPr>
            <a:spLocks noChangeArrowheads="1"/>
          </p:cNvSpPr>
          <p:nvPr/>
        </p:nvSpPr>
        <p:spPr bwMode="auto">
          <a:xfrm>
            <a:off x="6934200" y="4267200"/>
            <a:ext cx="2209800" cy="1981200"/>
          </a:xfrm>
          <a:prstGeom prst="rect">
            <a:avLst/>
          </a:prstGeom>
          <a:blipFill dpi="0" rotWithShape="1">
            <a:blip r:embed="rId4">
              <a:alphaModFix amt="60000"/>
            </a:blip>
            <a:srcRect/>
            <a:stretch>
              <a:fillRect/>
            </a:stretch>
          </a:blipFill>
          <a:ln w="9525">
            <a:noFill/>
            <a:miter lim="800000"/>
            <a:headEnd/>
            <a:tailEnd/>
          </a:ln>
        </p:spPr>
        <p:txBody>
          <a:bodyPr wrap="none" anchor="ctr"/>
          <a:lstStyle/>
          <a:p>
            <a:endParaRPr lang="en-US">
              <a:latin typeface="Calibri" pitchFamily="34" charset="0"/>
            </a:endParaRPr>
          </a:p>
        </p:txBody>
      </p:sp>
      <p:pic>
        <p:nvPicPr>
          <p:cNvPr id="10244" name="Picture 37" descr="Picture1"/>
          <p:cNvPicPr>
            <a:picLocks noChangeAspect="1" noChangeArrowheads="1"/>
          </p:cNvPicPr>
          <p:nvPr/>
        </p:nvPicPr>
        <p:blipFill>
          <a:blip r:embed="rId5"/>
          <a:srcRect/>
          <a:stretch>
            <a:fillRect/>
          </a:stretch>
        </p:blipFill>
        <p:spPr bwMode="auto">
          <a:xfrm>
            <a:off x="152400" y="228600"/>
            <a:ext cx="990600" cy="685800"/>
          </a:xfrm>
          <a:prstGeom prst="rect">
            <a:avLst/>
          </a:prstGeom>
          <a:noFill/>
          <a:ln w="9525">
            <a:noFill/>
            <a:miter lim="800000"/>
            <a:headEnd/>
            <a:tailEnd/>
          </a:ln>
        </p:spPr>
      </p:pic>
      <p:sp>
        <p:nvSpPr>
          <p:cNvPr id="10245" name="Rectangle 9" descr="DSC_7439"/>
          <p:cNvSpPr>
            <a:spLocks noChangeArrowheads="1"/>
          </p:cNvSpPr>
          <p:nvPr/>
        </p:nvSpPr>
        <p:spPr bwMode="auto">
          <a:xfrm>
            <a:off x="0" y="4267200"/>
            <a:ext cx="2286000" cy="2057400"/>
          </a:xfrm>
          <a:prstGeom prst="rect">
            <a:avLst/>
          </a:prstGeom>
          <a:blipFill dpi="0" rotWithShape="1">
            <a:blip r:embed="rId6">
              <a:alphaModFix amt="53000"/>
            </a:blip>
            <a:srcRect/>
            <a:stretch>
              <a:fillRect/>
            </a:stretch>
          </a:blipFill>
          <a:ln w="9525">
            <a:noFill/>
            <a:miter lim="800000"/>
            <a:headEnd/>
            <a:tailEnd/>
          </a:ln>
        </p:spPr>
        <p:txBody>
          <a:bodyPr wrap="none" anchor="ctr"/>
          <a:lstStyle/>
          <a:p>
            <a:endParaRPr lang="en-US"/>
          </a:p>
        </p:txBody>
      </p:sp>
      <p:sp>
        <p:nvSpPr>
          <p:cNvPr id="10246" name="Rectangle 10" descr="DSCF0012r"/>
          <p:cNvSpPr>
            <a:spLocks noChangeArrowheads="1"/>
          </p:cNvSpPr>
          <p:nvPr/>
        </p:nvSpPr>
        <p:spPr bwMode="auto">
          <a:xfrm>
            <a:off x="4648200" y="4267200"/>
            <a:ext cx="2209800" cy="1981200"/>
          </a:xfrm>
          <a:prstGeom prst="rect">
            <a:avLst/>
          </a:prstGeom>
          <a:blipFill dpi="0" rotWithShape="1">
            <a:blip r:embed="rId7">
              <a:alphaModFix amt="53000"/>
            </a:blip>
            <a:srcRect/>
            <a:stretch>
              <a:fillRect/>
            </a:stretch>
          </a:blipFill>
          <a:ln w="9525">
            <a:noFill/>
            <a:miter lim="800000"/>
            <a:headEnd/>
            <a:tailEnd/>
          </a:ln>
        </p:spPr>
        <p:txBody>
          <a:bodyPr wrap="none" anchor="ctr"/>
          <a:lstStyle/>
          <a:p>
            <a:endParaRPr lang="en-US"/>
          </a:p>
        </p:txBody>
      </p:sp>
      <p:sp>
        <p:nvSpPr>
          <p:cNvPr id="10247" name="Title 2"/>
          <p:cNvSpPr>
            <a:spLocks noGrp="1"/>
          </p:cNvSpPr>
          <p:nvPr>
            <p:ph type="ctrTitle"/>
          </p:nvPr>
        </p:nvSpPr>
        <p:spPr>
          <a:xfrm>
            <a:off x="457200" y="1066800"/>
            <a:ext cx="7772400" cy="1470025"/>
          </a:xfrm>
        </p:spPr>
        <p:txBody>
          <a:bodyPr/>
          <a:lstStyle/>
          <a:p>
            <a:pPr algn="l"/>
            <a:r>
              <a:rPr lang="en-US" dirty="0" smtClean="0">
                <a:latin typeface="Times New Roman" pitchFamily="18" charset="0"/>
                <a:cs typeface="Times New Roman" pitchFamily="18" charset="0"/>
              </a:rPr>
              <a:t>IOPS Principles</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Self-assessment for Mauritius</a:t>
            </a:r>
          </a:p>
        </p:txBody>
      </p:sp>
      <p:sp>
        <p:nvSpPr>
          <p:cNvPr id="4" name="Subtitle 3"/>
          <p:cNvSpPr>
            <a:spLocks noGrp="1"/>
          </p:cNvSpPr>
          <p:nvPr>
            <p:ph type="subTitle" idx="1"/>
          </p:nvPr>
        </p:nvSpPr>
        <p:spPr>
          <a:xfrm>
            <a:off x="2667000" y="2971800"/>
            <a:ext cx="5372100" cy="1301750"/>
          </a:xfrm>
        </p:spPr>
        <p:txBody>
          <a:bodyPr/>
          <a:lstStyle/>
          <a:p>
            <a:pPr algn="r">
              <a:defRPr/>
            </a:pPr>
            <a:r>
              <a:rPr lang="en-GB" dirty="0" smtClean="0">
                <a:latin typeface="Times New Roman" pitchFamily="18" charset="0"/>
                <a:cs typeface="Times New Roman" pitchFamily="18" charset="0"/>
              </a:rPr>
              <a:t>Presented by FSC (Mauritius)</a:t>
            </a:r>
          </a:p>
          <a:p>
            <a:pPr algn="r">
              <a:defRPr/>
            </a:pPr>
            <a:r>
              <a:rPr lang="en-GB" dirty="0" smtClean="0">
                <a:latin typeface="Times New Roman" pitchFamily="18" charset="0"/>
                <a:cs typeface="Times New Roman" pitchFamily="18" charset="0"/>
              </a:rPr>
              <a:t>Date 04.09.13</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1BDD8E55-6820-4676-AB61-EEF9C3FEBBCC}" type="slidenum">
              <a:rPr lang="en-US"/>
              <a:pPr>
                <a:defRPr/>
              </a:pPr>
              <a:t>3</a:t>
            </a:fld>
            <a:endParaRPr lang="en-US"/>
          </a:p>
        </p:txBody>
      </p:sp>
      <p:pic>
        <p:nvPicPr>
          <p:cNvPr id="11267"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a:bodyPr>
          <a:lstStyle/>
          <a:p>
            <a:pPr algn="l">
              <a:defRPr/>
            </a:pPr>
            <a:r>
              <a:rPr lang="en-GB" sz="3000" b="1" dirty="0" smtClean="0">
                <a:latin typeface="Times New Roman" pitchFamily="18" charset="0"/>
                <a:cs typeface="Times New Roman" pitchFamily="18" charset="0"/>
              </a:rPr>
              <a:t>INTRODUCTION</a:t>
            </a:r>
            <a:endParaRPr lang="en-US" sz="3000" b="1" dirty="0">
              <a:latin typeface="Times New Roman" pitchFamily="18" charset="0"/>
              <a:cs typeface="Times New Roman" pitchFamily="18" charset="0"/>
            </a:endParaRPr>
          </a:p>
        </p:txBody>
      </p:sp>
      <p:sp>
        <p:nvSpPr>
          <p:cNvPr id="11269" name="Content Placeholder 2"/>
          <p:cNvSpPr>
            <a:spLocks noGrp="1"/>
          </p:cNvSpPr>
          <p:nvPr>
            <p:ph idx="1"/>
          </p:nvPr>
        </p:nvSpPr>
        <p:spPr>
          <a:xfrm>
            <a:off x="416011" y="1143000"/>
            <a:ext cx="8229600" cy="5029200"/>
          </a:xfrm>
        </p:spPr>
        <p:txBody>
          <a:bodyPr/>
          <a:lstStyle/>
          <a:p>
            <a:pPr algn="just"/>
            <a:r>
              <a:rPr lang="en-GB" sz="3000" dirty="0" smtClean="0">
                <a:latin typeface="Times New Roman" pitchFamily="18" charset="0"/>
                <a:cs typeface="Times New Roman" pitchFamily="18" charset="0"/>
              </a:rPr>
              <a:t>The FSC is deemed to have been established under the Financial Services Act (“FSA”).</a:t>
            </a:r>
          </a:p>
          <a:p>
            <a:pPr algn="just"/>
            <a:r>
              <a:rPr lang="en-GB" sz="3000" dirty="0" smtClean="0">
                <a:latin typeface="Times New Roman" pitchFamily="18" charset="0"/>
                <a:cs typeface="Times New Roman" pitchFamily="18" charset="0"/>
              </a:rPr>
              <a:t>The FSC is the integrated regulator in Mauritius for:</a:t>
            </a:r>
          </a:p>
          <a:p>
            <a:pPr lvl="1" algn="just"/>
            <a:r>
              <a:rPr lang="en-GB" sz="2600" dirty="0" smtClean="0">
                <a:latin typeface="Times New Roman" pitchFamily="18" charset="0"/>
                <a:cs typeface="Times New Roman" pitchFamily="18" charset="0"/>
              </a:rPr>
              <a:t> financial services sector other than banking; and</a:t>
            </a:r>
          </a:p>
          <a:p>
            <a:pPr lvl="1" algn="just"/>
            <a:r>
              <a:rPr lang="en-GB" sz="2600" dirty="0" smtClean="0">
                <a:latin typeface="Times New Roman" pitchFamily="18" charset="0"/>
                <a:cs typeface="Times New Roman" pitchFamily="18" charset="0"/>
              </a:rPr>
              <a:t>global business.</a:t>
            </a:r>
          </a:p>
          <a:p>
            <a:pPr algn="just"/>
            <a:r>
              <a:rPr lang="en-GB" sz="3000" dirty="0" smtClean="0">
                <a:latin typeface="Times New Roman" pitchFamily="18" charset="0"/>
                <a:cs typeface="Times New Roman" pitchFamily="18" charset="0"/>
              </a:rPr>
              <a:t>The FSC has been operating since 2001.</a:t>
            </a:r>
          </a:p>
          <a:p>
            <a:pPr algn="just"/>
            <a:r>
              <a:rPr lang="en-GB" sz="3000" dirty="0" smtClean="0">
                <a:latin typeface="Times New Roman" pitchFamily="18" charset="0"/>
                <a:cs typeface="Times New Roman" pitchFamily="18" charset="0"/>
              </a:rPr>
              <a:t>The FSC is responsible for the administration of the FSA, Insurance Act, Securities Act &amp; Private Pension Schemes Act (“PPSA”).</a:t>
            </a:r>
            <a:endParaRPr lang="en-US" sz="30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17000"/>
            <a:lum/>
          </a:blip>
          <a:srcRect/>
          <a:stretch>
            <a:fillRect l="-12000" r="-12000"/>
          </a:stretch>
        </a:blipFill>
        <a:effectLst/>
      </p:bgPr>
    </p:bg>
    <p:spTree>
      <p:nvGrpSpPr>
        <p:cNvPr id="1" name=""/>
        <p:cNvGrpSpPr/>
        <p:nvPr/>
      </p:nvGrpSpPr>
      <p:grpSpPr>
        <a:xfrm>
          <a:off x="0" y="0"/>
          <a:ext cx="0" cy="0"/>
          <a:chOff x="0" y="0"/>
          <a:chExt cx="0" cy="0"/>
        </a:xfrm>
      </p:grpSpPr>
      <p:sp>
        <p:nvSpPr>
          <p:cNvPr id="13314" name="Title 1"/>
          <p:cNvSpPr>
            <a:spLocks noGrp="1"/>
          </p:cNvSpPr>
          <p:nvPr>
            <p:ph type="title"/>
          </p:nvPr>
        </p:nvSpPr>
        <p:spPr>
          <a:xfrm>
            <a:off x="381000" y="1752600"/>
            <a:ext cx="8229600" cy="1143000"/>
          </a:xfrm>
        </p:spPr>
        <p:txBody>
          <a:bodyPr/>
          <a:lstStyle/>
          <a:p>
            <a:r>
              <a:rPr lang="en-GB" sz="3600" b="1" dirty="0" smtClean="0">
                <a:latin typeface="Times New Roman" pitchFamily="18" charset="0"/>
                <a:cs typeface="Times New Roman" pitchFamily="18" charset="0"/>
              </a:rPr>
              <a:t>IOPS PRINCIPLES</a:t>
            </a:r>
            <a:br>
              <a:rPr lang="en-GB" sz="3600" b="1" dirty="0" smtClean="0">
                <a:latin typeface="Times New Roman" pitchFamily="18" charset="0"/>
                <a:cs typeface="Times New Roman" pitchFamily="18" charset="0"/>
              </a:rPr>
            </a:br>
            <a:r>
              <a:rPr lang="en-GB" sz="3600" b="1" dirty="0" smtClean="0">
                <a:latin typeface="Times New Roman" pitchFamily="18" charset="0"/>
                <a:cs typeface="Times New Roman" pitchFamily="18" charset="0"/>
              </a:rPr>
              <a:t>(A self-assessment)</a:t>
            </a:r>
            <a:endParaRPr lang="en-US" sz="3600" b="1" dirty="0" smtClean="0">
              <a:latin typeface="Times New Roman" pitchFamily="18" charset="0"/>
              <a:cs typeface="Times New Roman" pitchFamily="18" charset="0"/>
            </a:endParaRPr>
          </a:p>
        </p:txBody>
      </p:sp>
      <p:sp>
        <p:nvSpPr>
          <p:cNvPr id="4" name="Slide Number Placeholder 3"/>
          <p:cNvSpPr>
            <a:spLocks noGrp="1"/>
          </p:cNvSpPr>
          <p:nvPr>
            <p:ph type="sldNum" sz="quarter" idx="4294967295"/>
          </p:nvPr>
        </p:nvSpPr>
        <p:spPr/>
        <p:txBody>
          <a:bodyPr/>
          <a:lstStyle/>
          <a:p>
            <a:pPr>
              <a:defRPr/>
            </a:pPr>
            <a:fld id="{99765242-3944-4B41-8DE1-B2F6A7FD093A}" type="slidenum">
              <a:rPr lang="en-US"/>
              <a:pPr>
                <a:defRPr/>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5</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a:bodyPr>
          <a:lstStyle/>
          <a:p>
            <a:pPr algn="l">
              <a:defRPr/>
            </a:pPr>
            <a:r>
              <a:rPr lang="en-GB" sz="3000" b="1" dirty="0" smtClean="0">
                <a:latin typeface="Times New Roman" pitchFamily="18" charset="0"/>
                <a:cs typeface="Times New Roman" pitchFamily="18" charset="0"/>
              </a:rPr>
              <a:t>IP 1- Objectives</a:t>
            </a:r>
            <a:r>
              <a:rPr lang="en-GB" sz="2400" b="1" dirty="0" smtClean="0">
                <a:solidFill>
                  <a:schemeClr val="accent6">
                    <a:lumMod val="75000"/>
                  </a:schemeClr>
                </a:solidFill>
                <a:latin typeface="Times New Roman" pitchFamily="18" charset="0"/>
                <a:cs typeface="Times New Roman" pitchFamily="18" charset="0"/>
              </a:rPr>
              <a:t>[Fully implemented]</a:t>
            </a:r>
            <a:endParaRPr lang="en-US" sz="2400" b="1" dirty="0">
              <a:solidFill>
                <a:schemeClr val="accent6">
                  <a:lumMod val="75000"/>
                </a:schemeClr>
              </a:solidFill>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63689230"/>
              </p:ext>
            </p:extLst>
          </p:nvPr>
        </p:nvGraphicFramePr>
        <p:xfrm>
          <a:off x="76200" y="1143000"/>
          <a:ext cx="8229600" cy="3322320"/>
        </p:xfrm>
        <a:graphic>
          <a:graphicData uri="http://schemas.openxmlformats.org/drawingml/2006/table">
            <a:tbl>
              <a:tblPr firstRow="1" bandRow="1">
                <a:tableStyleId>{5C22544A-7EE6-4342-B048-85BDC9FD1C3A}</a:tableStyleId>
              </a:tblPr>
              <a:tblGrid>
                <a:gridCol w="2133600"/>
                <a:gridCol w="2209800"/>
                <a:gridCol w="3886200"/>
              </a:tblGrid>
              <a:tr h="370840">
                <a:tc>
                  <a:txBody>
                    <a:bodyPr/>
                    <a:lstStyle/>
                    <a:p>
                      <a:pPr algn="ctr"/>
                      <a:r>
                        <a:rPr lang="en-US" sz="2000" dirty="0" smtClean="0">
                          <a:latin typeface="Times New Roman" pitchFamily="18" charset="0"/>
                          <a:cs typeface="Times New Roman" pitchFamily="18" charset="0"/>
                        </a:rPr>
                        <a:t>RELEVANT</a:t>
                      </a:r>
                      <a:r>
                        <a:rPr lang="en-US" sz="2000" baseline="0" dirty="0" smtClean="0">
                          <a:latin typeface="Times New Roman" pitchFamily="18" charset="0"/>
                          <a:cs typeface="Times New Roman" pitchFamily="18" charset="0"/>
                        </a:rPr>
                        <a:t> LAWS</a:t>
                      </a:r>
                      <a:endParaRPr lang="en-US" sz="2000" dirty="0">
                        <a:latin typeface="Times New Roman" pitchFamily="18" charset="0"/>
                        <a:cs typeface="Times New Roman" pitchFamily="18" charset="0"/>
                      </a:endParaRPr>
                    </a:p>
                  </a:txBody>
                  <a:tcPr/>
                </a:tc>
                <a:tc>
                  <a:txBody>
                    <a:bodyPr/>
                    <a:lstStyle/>
                    <a:p>
                      <a:pPr algn="ctr"/>
                      <a:r>
                        <a:rPr lang="en-US" sz="2000" dirty="0" smtClean="0">
                          <a:latin typeface="Times New Roman" pitchFamily="18" charset="0"/>
                          <a:cs typeface="Times New Roman" pitchFamily="18" charset="0"/>
                        </a:rPr>
                        <a:t>SECTIONS</a:t>
                      </a:r>
                      <a:endParaRPr lang="en-US" sz="2000" dirty="0">
                        <a:latin typeface="Times New Roman" pitchFamily="18" charset="0"/>
                        <a:cs typeface="Times New Roman" pitchFamily="18" charset="0"/>
                      </a:endParaRPr>
                    </a:p>
                  </a:txBody>
                  <a:tcPr/>
                </a:tc>
                <a:tc>
                  <a:txBody>
                    <a:bodyPr/>
                    <a:lstStyle/>
                    <a:p>
                      <a:pPr algn="ctr"/>
                      <a:r>
                        <a:rPr lang="en-US" sz="2000" dirty="0" smtClean="0">
                          <a:latin typeface="Times New Roman" pitchFamily="18" charset="0"/>
                          <a:cs typeface="Times New Roman" pitchFamily="18" charset="0"/>
                        </a:rPr>
                        <a:t>REMARKS</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FSA </a:t>
                      </a:r>
                      <a:r>
                        <a:rPr lang="en-US" sz="2000" baseline="0" dirty="0" smtClean="0">
                          <a:latin typeface="Times New Roman" pitchFamily="18" charset="0"/>
                          <a:cs typeface="Times New Roman" pitchFamily="18" charset="0"/>
                        </a:rPr>
                        <a:t>2007</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Sections 5, 32</a:t>
                      </a:r>
                      <a:endParaRPr lang="en-US" sz="20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2000" dirty="0" smtClean="0">
                          <a:latin typeface="Times New Roman" pitchFamily="18" charset="0"/>
                          <a:cs typeface="Times New Roman" pitchFamily="18" charset="0"/>
                        </a:rPr>
                        <a:t>Contain all the legislative requirements of IOPS Principle 1</a:t>
                      </a:r>
                    </a:p>
                    <a:p>
                      <a:pPr marL="285750" indent="-285750" algn="just">
                        <a:buFont typeface="Arial" pitchFamily="34" charset="0"/>
                        <a:buChar char="•"/>
                      </a:pPr>
                      <a:r>
                        <a:rPr lang="en-US" sz="2000" dirty="0" smtClean="0">
                          <a:latin typeface="Times New Roman" pitchFamily="18" charset="0"/>
                          <a:cs typeface="Times New Roman" pitchFamily="18" charset="0"/>
                        </a:rPr>
                        <a:t>Set out the objects of the FSC in broad terms.</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PPSA 2012</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Section 6</a:t>
                      </a:r>
                      <a:endParaRPr lang="en-US" sz="20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2000" dirty="0" smtClean="0">
                          <a:latin typeface="Times New Roman" pitchFamily="18" charset="0"/>
                          <a:cs typeface="Times New Roman" pitchFamily="18" charset="0"/>
                        </a:rPr>
                        <a:t>Expands the objects of the FSC with specific objects relating to its pension supervisory responsibilities </a:t>
                      </a:r>
                      <a:endParaRPr lang="en-US" sz="20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6</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a:bodyPr>
          <a:lstStyle/>
          <a:p>
            <a:pPr algn="l">
              <a:defRPr/>
            </a:pPr>
            <a:r>
              <a:rPr lang="en-GB" sz="3000" b="1" dirty="0" smtClean="0">
                <a:latin typeface="Times New Roman" pitchFamily="18" charset="0"/>
                <a:cs typeface="Times New Roman" pitchFamily="18" charset="0"/>
              </a:rPr>
              <a:t>IP 2- Independence</a:t>
            </a:r>
            <a:r>
              <a:rPr lang="en-GB" sz="2400" b="1" dirty="0" smtClean="0">
                <a:solidFill>
                  <a:schemeClr val="accent6">
                    <a:lumMod val="75000"/>
                  </a:schemeClr>
                </a:solidFill>
                <a:latin typeface="Times New Roman" pitchFamily="18" charset="0"/>
                <a:cs typeface="Times New Roman" pitchFamily="18" charset="0"/>
              </a:rPr>
              <a:t>[Broadly Implemented]</a:t>
            </a:r>
            <a:endParaRPr lang="en-US" sz="2400" b="1" dirty="0">
              <a:solidFill>
                <a:schemeClr val="accent6">
                  <a:lumMod val="75000"/>
                </a:schemeClr>
              </a:solidFill>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6678947"/>
              </p:ext>
            </p:extLst>
          </p:nvPr>
        </p:nvGraphicFramePr>
        <p:xfrm>
          <a:off x="76200" y="1143000"/>
          <a:ext cx="8229600" cy="4373880"/>
        </p:xfrm>
        <a:graphic>
          <a:graphicData uri="http://schemas.openxmlformats.org/drawingml/2006/table">
            <a:tbl>
              <a:tblPr firstRow="1" bandRow="1">
                <a:tableStyleId>{5C22544A-7EE6-4342-B048-85BDC9FD1C3A}</a:tableStyleId>
              </a:tblPr>
              <a:tblGrid>
                <a:gridCol w="1600200"/>
                <a:gridCol w="1524000"/>
                <a:gridCol w="5105400"/>
              </a:tblGrid>
              <a:tr h="533400">
                <a:tc>
                  <a:txBody>
                    <a:bodyPr/>
                    <a:lstStyle/>
                    <a:p>
                      <a:pPr algn="ctr"/>
                      <a:r>
                        <a:rPr lang="en-US" sz="1800" dirty="0" smtClean="0">
                          <a:latin typeface="Times New Roman" pitchFamily="18" charset="0"/>
                          <a:cs typeface="Times New Roman" pitchFamily="18" charset="0"/>
                        </a:rPr>
                        <a:t>RELEVANT</a:t>
                      </a:r>
                      <a:r>
                        <a:rPr lang="en-US" sz="1800" baseline="0" dirty="0" smtClean="0">
                          <a:latin typeface="Times New Roman" pitchFamily="18" charset="0"/>
                          <a:cs typeface="Times New Roman" pitchFamily="18" charset="0"/>
                        </a:rPr>
                        <a:t> LAWS</a:t>
                      </a:r>
                      <a:endParaRPr lang="en-US" sz="1800" dirty="0">
                        <a:latin typeface="Times New Roman" pitchFamily="18" charset="0"/>
                        <a:cs typeface="Times New Roman" pitchFamily="18" charset="0"/>
                      </a:endParaRPr>
                    </a:p>
                  </a:txBody>
                  <a:tcPr/>
                </a:tc>
                <a:tc>
                  <a:txBody>
                    <a:bodyPr/>
                    <a:lstStyle/>
                    <a:p>
                      <a:pPr algn="ctr"/>
                      <a:r>
                        <a:rPr lang="en-US" sz="1800" dirty="0" smtClean="0">
                          <a:latin typeface="Times New Roman" pitchFamily="18" charset="0"/>
                          <a:cs typeface="Times New Roman" pitchFamily="18" charset="0"/>
                        </a:rPr>
                        <a:t>SECTIONS</a:t>
                      </a:r>
                      <a:endParaRPr lang="en-US" sz="1800" dirty="0">
                        <a:latin typeface="Times New Roman" pitchFamily="18" charset="0"/>
                        <a:cs typeface="Times New Roman" pitchFamily="18" charset="0"/>
                      </a:endParaRPr>
                    </a:p>
                  </a:txBody>
                  <a:tcPr/>
                </a:tc>
                <a:tc>
                  <a:txBody>
                    <a:bodyPr/>
                    <a:lstStyle/>
                    <a:p>
                      <a:pPr algn="ctr"/>
                      <a:r>
                        <a:rPr lang="en-US" sz="1800" dirty="0" smtClean="0">
                          <a:latin typeface="Times New Roman" pitchFamily="18" charset="0"/>
                          <a:cs typeface="Times New Roman" pitchFamily="18" charset="0"/>
                        </a:rPr>
                        <a:t>REMARKS</a:t>
                      </a:r>
                      <a:endParaRPr lang="en-US" sz="1800" dirty="0">
                        <a:latin typeface="Times New Roman" pitchFamily="18" charset="0"/>
                        <a:cs typeface="Times New Roman" pitchFamily="18" charset="0"/>
                      </a:endParaRPr>
                    </a:p>
                  </a:txBody>
                  <a:tcPr/>
                </a:tc>
              </a:tr>
              <a:tr h="3733800">
                <a:tc>
                  <a:txBody>
                    <a:bodyPr/>
                    <a:lstStyle/>
                    <a:p>
                      <a:r>
                        <a:rPr lang="en-US" sz="1800" dirty="0" smtClean="0">
                          <a:latin typeface="Times New Roman" pitchFamily="18" charset="0"/>
                          <a:cs typeface="Times New Roman" pitchFamily="18" charset="0"/>
                        </a:rPr>
                        <a:t>FSA 2007</a:t>
                      </a:r>
                      <a:endParaRPr lang="en-US" sz="1800" dirty="0">
                        <a:latin typeface="Times New Roman" pitchFamily="18" charset="0"/>
                        <a:cs typeface="Times New Roman" pitchFamily="18" charset="0"/>
                      </a:endParaRPr>
                    </a:p>
                  </a:txBody>
                  <a:tcPr/>
                </a:tc>
                <a:tc>
                  <a:txBody>
                    <a:bodyPr/>
                    <a:lstStyle/>
                    <a:p>
                      <a:r>
                        <a:rPr lang="fr-FR" sz="1800" dirty="0" smtClean="0">
                          <a:latin typeface="Times New Roman" pitchFamily="18" charset="0"/>
                          <a:cs typeface="Times New Roman" pitchFamily="18" charset="0"/>
                        </a:rPr>
                        <a:t>Sections 3, 67, 88, 93</a:t>
                      </a:r>
                      <a:endParaRPr lang="en-US" sz="18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800" dirty="0" smtClean="0">
                          <a:latin typeface="Times New Roman" pitchFamily="18" charset="0"/>
                          <a:cs typeface="Times New Roman" pitchFamily="18" charset="0"/>
                        </a:rPr>
                        <a:t>Operational independence is specified under S3: </a:t>
                      </a:r>
                      <a:r>
                        <a:rPr lang="en-US" sz="1800" i="1" dirty="0" smtClean="0">
                          <a:latin typeface="Times New Roman" pitchFamily="18" charset="0"/>
                          <a:cs typeface="Times New Roman" pitchFamily="18" charset="0"/>
                        </a:rPr>
                        <a:t>“... the Commission shall, in the pursuit of its objects, perform its functions independently</a:t>
                      </a:r>
                      <a:r>
                        <a:rPr lang="en-US" sz="1800" dirty="0" smtClean="0">
                          <a:latin typeface="Times New Roman" pitchFamily="18" charset="0"/>
                          <a:cs typeface="Times New Roman" pitchFamily="18" charset="0"/>
                        </a:rPr>
                        <a:t>”.</a:t>
                      </a:r>
                    </a:p>
                    <a:p>
                      <a:pPr marL="285750" indent="-285750" algn="just">
                        <a:buFont typeface="Arial" pitchFamily="34" charset="0"/>
                        <a:buChar char="•"/>
                      </a:pPr>
                      <a:r>
                        <a:rPr lang="en-US" sz="1800" dirty="0" smtClean="0">
                          <a:latin typeface="Times New Roman" pitchFamily="18" charset="0"/>
                          <a:cs typeface="Times New Roman" pitchFamily="18" charset="0"/>
                        </a:rPr>
                        <a:t>FSC is managed by a Board.</a:t>
                      </a:r>
                    </a:p>
                    <a:p>
                      <a:pPr marL="285750" indent="-285750" algn="just">
                        <a:buFont typeface="Arial" pitchFamily="34" charset="0"/>
                        <a:buChar char="•"/>
                      </a:pPr>
                      <a:r>
                        <a:rPr lang="en-US" sz="1800" dirty="0" smtClean="0">
                          <a:latin typeface="Times New Roman" pitchFamily="18" charset="0"/>
                          <a:cs typeface="Times New Roman" pitchFamily="18" charset="0"/>
                        </a:rPr>
                        <a:t>FSC has the power to issue Rules under S93 and does not require the prior approval from the Minister of Finance</a:t>
                      </a:r>
                      <a:r>
                        <a:rPr lang="en-US" sz="1800" baseline="0" dirty="0" smtClean="0">
                          <a:latin typeface="Times New Roman" pitchFamily="18" charset="0"/>
                          <a:cs typeface="Times New Roman" pitchFamily="18" charset="0"/>
                        </a:rPr>
                        <a:t> (c</a:t>
                      </a:r>
                      <a:r>
                        <a:rPr lang="en-US" sz="1800" dirty="0" smtClean="0">
                          <a:latin typeface="Times New Roman" pitchFamily="18" charset="0"/>
                          <a:cs typeface="Times New Roman" pitchFamily="18" charset="0"/>
                        </a:rPr>
                        <a:t>ontravention of an FSC Rule is an offence).</a:t>
                      </a:r>
                    </a:p>
                    <a:p>
                      <a:pPr marL="285750" indent="-285750" algn="just">
                        <a:buFont typeface="Arial" pitchFamily="34" charset="0"/>
                        <a:buChar char="•"/>
                      </a:pPr>
                      <a:r>
                        <a:rPr lang="en-US" sz="1800" dirty="0" smtClean="0">
                          <a:latin typeface="Times New Roman" pitchFamily="18" charset="0"/>
                          <a:cs typeface="Times New Roman" pitchFamily="18" charset="0"/>
                        </a:rPr>
                        <a:t>FSC is funded through fees and charges. </a:t>
                      </a:r>
                    </a:p>
                    <a:p>
                      <a:pPr marL="285750" indent="-285750" algn="just">
                        <a:buFont typeface="Arial" pitchFamily="34" charset="0"/>
                        <a:buChar char="•"/>
                      </a:pPr>
                      <a:r>
                        <a:rPr lang="en-US" sz="1800" dirty="0" smtClean="0">
                          <a:latin typeface="Times New Roman" pitchFamily="18" charset="0"/>
                          <a:cs typeface="Times New Roman" pitchFamily="18" charset="0"/>
                        </a:rPr>
                        <a:t>The Minister of Finance has the power to make Regulations under the FSA &amp; PPSA (upon consultation with</a:t>
                      </a:r>
                      <a:r>
                        <a:rPr lang="en-US" sz="1800" baseline="0" dirty="0" smtClean="0">
                          <a:latin typeface="Times New Roman" pitchFamily="18" charset="0"/>
                          <a:cs typeface="Times New Roman" pitchFamily="18" charset="0"/>
                        </a:rPr>
                        <a:t> the FSC)</a:t>
                      </a:r>
                      <a:r>
                        <a:rPr lang="en-US" sz="1800" dirty="0" smtClean="0">
                          <a:latin typeface="Times New Roman" pitchFamily="18" charset="0"/>
                          <a:cs typeface="Times New Roman" pitchFamily="18" charset="0"/>
                        </a:rPr>
                        <a:t>.</a:t>
                      </a:r>
                    </a:p>
                  </a:txBody>
                  <a:tcPr/>
                </a:tc>
              </a:tr>
            </a:tbl>
          </a:graphicData>
        </a:graphic>
      </p:graphicFrame>
    </p:spTree>
    <p:extLst>
      <p:ext uri="{BB962C8B-B14F-4D97-AF65-F5344CB8AC3E}">
        <p14:creationId xmlns:p14="http://schemas.microsoft.com/office/powerpoint/2010/main" val="33265813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7</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a:bodyPr>
          <a:lstStyle/>
          <a:p>
            <a:pPr algn="l">
              <a:defRPr/>
            </a:pPr>
            <a:r>
              <a:rPr lang="en-GB" sz="3000" b="1" dirty="0" smtClean="0">
                <a:latin typeface="Times New Roman" pitchFamily="18" charset="0"/>
                <a:cs typeface="Times New Roman" pitchFamily="18" charset="0"/>
              </a:rPr>
              <a:t>IP 3- Adequate resources</a:t>
            </a:r>
            <a:r>
              <a:rPr lang="en-GB" sz="2400" b="1" dirty="0" smtClean="0">
                <a:solidFill>
                  <a:schemeClr val="accent6">
                    <a:lumMod val="75000"/>
                  </a:schemeClr>
                </a:solidFill>
                <a:latin typeface="Times New Roman" pitchFamily="18" charset="0"/>
                <a:cs typeface="Times New Roman" pitchFamily="18" charset="0"/>
              </a:rPr>
              <a:t>[Fully implemented]</a:t>
            </a:r>
            <a:endParaRPr lang="en-US" sz="2400" b="1"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22511613"/>
              </p:ext>
            </p:extLst>
          </p:nvPr>
        </p:nvGraphicFramePr>
        <p:xfrm>
          <a:off x="76200" y="1143000"/>
          <a:ext cx="8229600" cy="4846320"/>
        </p:xfrm>
        <a:graphic>
          <a:graphicData uri="http://schemas.openxmlformats.org/drawingml/2006/table">
            <a:tbl>
              <a:tblPr firstRow="1" bandRow="1">
                <a:tableStyleId>{5C22544A-7EE6-4342-B048-85BDC9FD1C3A}</a:tableStyleId>
              </a:tblPr>
              <a:tblGrid>
                <a:gridCol w="1600200"/>
                <a:gridCol w="1524000"/>
                <a:gridCol w="5105400"/>
              </a:tblGrid>
              <a:tr h="533400">
                <a:tc>
                  <a:txBody>
                    <a:bodyPr/>
                    <a:lstStyle/>
                    <a:p>
                      <a:pPr algn="ctr"/>
                      <a:r>
                        <a:rPr lang="en-US" sz="2000" dirty="0" smtClean="0">
                          <a:latin typeface="Times New Roman" pitchFamily="18" charset="0"/>
                          <a:cs typeface="Times New Roman" pitchFamily="18" charset="0"/>
                        </a:rPr>
                        <a:t>RELEVANT</a:t>
                      </a:r>
                      <a:r>
                        <a:rPr lang="en-US" sz="2000" baseline="0" dirty="0" smtClean="0">
                          <a:latin typeface="Times New Roman" pitchFamily="18" charset="0"/>
                          <a:cs typeface="Times New Roman" pitchFamily="18" charset="0"/>
                        </a:rPr>
                        <a:t> LAWS</a:t>
                      </a:r>
                      <a:endParaRPr lang="en-US" sz="2000" dirty="0">
                        <a:latin typeface="Times New Roman" pitchFamily="18" charset="0"/>
                        <a:cs typeface="Times New Roman" pitchFamily="18" charset="0"/>
                      </a:endParaRPr>
                    </a:p>
                  </a:txBody>
                  <a:tcPr/>
                </a:tc>
                <a:tc>
                  <a:txBody>
                    <a:bodyPr/>
                    <a:lstStyle/>
                    <a:p>
                      <a:pPr algn="ctr"/>
                      <a:r>
                        <a:rPr lang="en-US" sz="2000" dirty="0" smtClean="0">
                          <a:latin typeface="Times New Roman" pitchFamily="18" charset="0"/>
                          <a:cs typeface="Times New Roman" pitchFamily="18" charset="0"/>
                        </a:rPr>
                        <a:t>SECTIONS</a:t>
                      </a:r>
                      <a:endParaRPr lang="en-US" sz="2000" dirty="0">
                        <a:latin typeface="Times New Roman" pitchFamily="18" charset="0"/>
                        <a:cs typeface="Times New Roman" pitchFamily="18" charset="0"/>
                      </a:endParaRPr>
                    </a:p>
                  </a:txBody>
                  <a:tcPr/>
                </a:tc>
                <a:tc>
                  <a:txBody>
                    <a:bodyPr/>
                    <a:lstStyle/>
                    <a:p>
                      <a:pPr algn="ctr"/>
                      <a:r>
                        <a:rPr lang="en-US" sz="2000" dirty="0" smtClean="0">
                          <a:latin typeface="Times New Roman" pitchFamily="18" charset="0"/>
                          <a:cs typeface="Times New Roman" pitchFamily="18" charset="0"/>
                        </a:rPr>
                        <a:t>REMARKS</a:t>
                      </a:r>
                      <a:endParaRPr lang="en-US" sz="2000" dirty="0">
                        <a:latin typeface="Times New Roman" pitchFamily="18" charset="0"/>
                        <a:cs typeface="Times New Roman" pitchFamily="18" charset="0"/>
                      </a:endParaRPr>
                    </a:p>
                  </a:txBody>
                  <a:tcPr/>
                </a:tc>
              </a:tr>
              <a:tr h="502920">
                <a:tc>
                  <a:txBody>
                    <a:bodyPr/>
                    <a:lstStyle/>
                    <a:p>
                      <a:r>
                        <a:rPr lang="en-US" sz="2000" dirty="0" smtClean="0">
                          <a:latin typeface="Times New Roman" pitchFamily="18" charset="0"/>
                          <a:cs typeface="Times New Roman" pitchFamily="18" charset="0"/>
                        </a:rPr>
                        <a:t>FSA 2007</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Section 22, 81, 82 A(4)</a:t>
                      </a:r>
                      <a:endParaRPr lang="en-US" sz="20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2000" dirty="0" smtClean="0">
                          <a:latin typeface="Times New Roman" pitchFamily="18" charset="0"/>
                          <a:cs typeface="Times New Roman" pitchFamily="18" charset="0"/>
                        </a:rPr>
                        <a:t>The structure of the fees and charges in respect of PPSs is contained the Financial Services (Consolidated Licensing &amp; Fees) Rules.</a:t>
                      </a:r>
                    </a:p>
                    <a:p>
                      <a:pPr marL="285750" indent="-285750" algn="just">
                        <a:buFont typeface="Arial" pitchFamily="34" charset="0"/>
                        <a:buChar char="•"/>
                      </a:pPr>
                      <a:r>
                        <a:rPr lang="en-US" sz="2000" dirty="0" smtClean="0">
                          <a:latin typeface="Times New Roman" pitchFamily="18" charset="0"/>
                          <a:cs typeface="Times New Roman" pitchFamily="18" charset="0"/>
                        </a:rPr>
                        <a:t>The FSC has no constraints on the staff it can hire and may in terms of S81 make provisions that cover the conditions of service of its employees.</a:t>
                      </a:r>
                    </a:p>
                    <a:p>
                      <a:pPr marL="285750" indent="-285750" algn="just">
                        <a:buFont typeface="Arial" pitchFamily="34" charset="0"/>
                        <a:buChar char="•"/>
                      </a:pPr>
                      <a:r>
                        <a:rPr lang="en-US" sz="2000" dirty="0" smtClean="0">
                          <a:latin typeface="Times New Roman" pitchFamily="18" charset="0"/>
                          <a:cs typeface="Times New Roman" pitchFamily="18" charset="0"/>
                        </a:rPr>
                        <a:t>In terms of S44(2), the CE can appoint an investigator and delegate powers to this investigator.</a:t>
                      </a:r>
                    </a:p>
                  </a:txBody>
                  <a:tcPr/>
                </a:tc>
              </a:tr>
              <a:tr h="502920">
                <a:tc>
                  <a:txBody>
                    <a:bodyPr/>
                    <a:lstStyle/>
                    <a:p>
                      <a:r>
                        <a:rPr lang="en-US" sz="2000" dirty="0" smtClean="0">
                          <a:latin typeface="Times New Roman" pitchFamily="18" charset="0"/>
                          <a:cs typeface="Times New Roman" pitchFamily="18" charset="0"/>
                        </a:rPr>
                        <a:t>PPSA </a:t>
                      </a:r>
                      <a:r>
                        <a:rPr lang="en-US" sz="2000" baseline="0" dirty="0" smtClean="0">
                          <a:latin typeface="Times New Roman" pitchFamily="18" charset="0"/>
                          <a:cs typeface="Times New Roman" pitchFamily="18" charset="0"/>
                        </a:rPr>
                        <a:t> 2012</a:t>
                      </a:r>
                      <a:endParaRPr lang="en-US" sz="2000" dirty="0">
                        <a:latin typeface="Times New Roman" pitchFamily="18" charset="0"/>
                        <a:cs typeface="Times New Roman" pitchFamily="18" charset="0"/>
                      </a:endParaRPr>
                    </a:p>
                  </a:txBody>
                  <a:tcPr/>
                </a:tc>
                <a:tc>
                  <a:txBody>
                    <a:bodyPr/>
                    <a:lstStyle/>
                    <a:p>
                      <a:r>
                        <a:rPr lang="fr-FR" sz="2000" dirty="0" smtClean="0">
                          <a:latin typeface="Times New Roman" pitchFamily="18" charset="0"/>
                          <a:cs typeface="Times New Roman" pitchFamily="18" charset="0"/>
                        </a:rPr>
                        <a:t>Section 9, 10, 12, 55(2)</a:t>
                      </a:r>
                      <a:endParaRPr lang="en-US" sz="20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2000" dirty="0" smtClean="0">
                          <a:latin typeface="Times New Roman" pitchFamily="18" charset="0"/>
                          <a:cs typeface="Times New Roman" pitchFamily="18" charset="0"/>
                        </a:rPr>
                        <a:t>Provide for regulatory fees to be specified in FSC</a:t>
                      </a:r>
                      <a:r>
                        <a:rPr lang="en-US" sz="2000" baseline="0" dirty="0" smtClean="0">
                          <a:latin typeface="Times New Roman" pitchFamily="18" charset="0"/>
                          <a:cs typeface="Times New Roman" pitchFamily="18" charset="0"/>
                        </a:rPr>
                        <a:t> Rules or in Regulations. </a:t>
                      </a:r>
                      <a:endParaRPr lang="en-US" sz="2000" dirty="0" smtClean="0">
                        <a:latin typeface="Times New Roman" pitchFamily="18" charset="0"/>
                        <a:cs typeface="Times New Roman" pitchFamily="18" charset="0"/>
                      </a:endParaRPr>
                    </a:p>
                  </a:txBody>
                  <a:tcPr/>
                </a:tc>
              </a:tr>
            </a:tbl>
          </a:graphicData>
        </a:graphic>
      </p:graphicFrame>
    </p:spTree>
    <p:extLst>
      <p:ext uri="{BB962C8B-B14F-4D97-AF65-F5344CB8AC3E}">
        <p14:creationId xmlns:p14="http://schemas.microsoft.com/office/powerpoint/2010/main" val="35860407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8</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rmAutofit/>
          </a:bodyPr>
          <a:lstStyle/>
          <a:p>
            <a:pPr algn="l">
              <a:defRPr/>
            </a:pPr>
            <a:r>
              <a:rPr lang="en-GB" sz="3000" b="1" dirty="0" smtClean="0">
                <a:latin typeface="Times New Roman" pitchFamily="18" charset="0"/>
                <a:cs typeface="Times New Roman" pitchFamily="18" charset="0"/>
              </a:rPr>
              <a:t>IP 4- Adequate powers</a:t>
            </a:r>
            <a:r>
              <a:rPr lang="en-GB" sz="2400" b="1" dirty="0" smtClean="0">
                <a:solidFill>
                  <a:schemeClr val="accent6">
                    <a:lumMod val="75000"/>
                  </a:schemeClr>
                </a:solidFill>
                <a:latin typeface="Times New Roman" pitchFamily="18" charset="0"/>
                <a:cs typeface="Times New Roman" pitchFamily="18" charset="0"/>
              </a:rPr>
              <a:t>[Fully implemented]</a:t>
            </a:r>
            <a:endParaRPr lang="en-US" sz="2400" b="1"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80325598"/>
              </p:ext>
            </p:extLst>
          </p:nvPr>
        </p:nvGraphicFramePr>
        <p:xfrm>
          <a:off x="76200" y="1066799"/>
          <a:ext cx="8077199" cy="5109825"/>
        </p:xfrm>
        <a:graphic>
          <a:graphicData uri="http://schemas.openxmlformats.org/drawingml/2006/table">
            <a:tbl>
              <a:tblPr firstRow="1" bandRow="1">
                <a:tableStyleId>{5C22544A-7EE6-4342-B048-85BDC9FD1C3A}</a:tableStyleId>
              </a:tblPr>
              <a:tblGrid>
                <a:gridCol w="1600200"/>
                <a:gridCol w="1447800"/>
                <a:gridCol w="5029199"/>
              </a:tblGrid>
              <a:tr h="648929">
                <a:tc>
                  <a:txBody>
                    <a:bodyPr/>
                    <a:lstStyle/>
                    <a:p>
                      <a:pPr algn="ctr"/>
                      <a:r>
                        <a:rPr lang="en-US" sz="1900" dirty="0" smtClean="0">
                          <a:latin typeface="Times New Roman" pitchFamily="18" charset="0"/>
                          <a:cs typeface="Times New Roman" pitchFamily="18" charset="0"/>
                        </a:rPr>
                        <a:t>RELEVANT</a:t>
                      </a:r>
                      <a:r>
                        <a:rPr lang="en-US" sz="1900" baseline="0" dirty="0" smtClean="0">
                          <a:latin typeface="Times New Roman" pitchFamily="18" charset="0"/>
                          <a:cs typeface="Times New Roman" pitchFamily="18" charset="0"/>
                        </a:rPr>
                        <a:t> LAWS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SECTIONS</a:t>
                      </a:r>
                      <a:endParaRPr lang="en-US" sz="1900" dirty="0">
                        <a:latin typeface="Times New Roman" pitchFamily="18" charset="0"/>
                        <a:cs typeface="Times New Roman" pitchFamily="18" charset="0"/>
                      </a:endParaRPr>
                    </a:p>
                  </a:txBody>
                  <a:tcPr/>
                </a:tc>
                <a:tc>
                  <a:txBody>
                    <a:bodyPr/>
                    <a:lstStyle/>
                    <a:p>
                      <a:pPr algn="ctr"/>
                      <a:r>
                        <a:rPr lang="en-US" sz="1900" dirty="0" smtClean="0">
                          <a:latin typeface="Times New Roman" pitchFamily="18" charset="0"/>
                          <a:cs typeface="Times New Roman" pitchFamily="18" charset="0"/>
                        </a:rPr>
                        <a:t>REMARKS</a:t>
                      </a:r>
                      <a:endParaRPr lang="en-US" sz="1900" dirty="0">
                        <a:latin typeface="Times New Roman" pitchFamily="18" charset="0"/>
                        <a:cs typeface="Times New Roman" pitchFamily="18" charset="0"/>
                      </a:endParaRPr>
                    </a:p>
                  </a:txBody>
                  <a:tcPr/>
                </a:tc>
              </a:tr>
              <a:tr h="1769807">
                <a:tc>
                  <a:txBody>
                    <a:bodyPr/>
                    <a:lstStyle/>
                    <a:p>
                      <a:r>
                        <a:rPr lang="en-US" sz="1900" dirty="0" smtClean="0">
                          <a:latin typeface="Times New Roman" pitchFamily="18" charset="0"/>
                          <a:cs typeface="Times New Roman" pitchFamily="18" charset="0"/>
                        </a:rPr>
                        <a:t>FSA 2007</a:t>
                      </a:r>
                      <a:endParaRPr lang="en-US" sz="1900" dirty="0">
                        <a:latin typeface="Times New Roman" pitchFamily="18" charset="0"/>
                        <a:cs typeface="Times New Roman" pitchFamily="18" charset="0"/>
                      </a:endParaRPr>
                    </a:p>
                  </a:txBody>
                  <a:tcPr/>
                </a:tc>
                <a:tc>
                  <a:txBody>
                    <a:bodyPr/>
                    <a:lstStyle/>
                    <a:p>
                      <a:r>
                        <a:rPr lang="en-US" sz="1900" dirty="0" smtClean="0">
                          <a:latin typeface="Times New Roman" pitchFamily="18" charset="0"/>
                          <a:cs typeface="Times New Roman" pitchFamily="18" charset="0"/>
                        </a:rPr>
                        <a:t>Section 7,</a:t>
                      </a:r>
                    </a:p>
                    <a:p>
                      <a:r>
                        <a:rPr lang="en-US" sz="1900" dirty="0" smtClean="0">
                          <a:latin typeface="Times New Roman" pitchFamily="18" charset="0"/>
                          <a:cs typeface="Times New Roman" pitchFamily="18" charset="0"/>
                        </a:rPr>
                        <a:t>Part VIII (sections 42-51)</a:t>
                      </a:r>
                      <a:endParaRPr lang="en-US" sz="19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900" dirty="0" smtClean="0">
                          <a:latin typeface="Times New Roman" pitchFamily="18" charset="0"/>
                          <a:cs typeface="Times New Roman" pitchFamily="18" charset="0"/>
                        </a:rPr>
                        <a:t>These powers allow FSC to obtain the information it requires, conduct on and off-site inspections, give directions, freeze assets, etc.</a:t>
                      </a:r>
                    </a:p>
                    <a:p>
                      <a:pPr marL="285750" indent="-285750" algn="just">
                        <a:buFont typeface="Arial" pitchFamily="34" charset="0"/>
                        <a:buChar char="•"/>
                      </a:pPr>
                      <a:r>
                        <a:rPr lang="en-US" sz="1900" dirty="0" smtClean="0">
                          <a:latin typeface="Times New Roman" pitchFamily="18" charset="0"/>
                          <a:cs typeface="Times New Roman" pitchFamily="18" charset="0"/>
                        </a:rPr>
                        <a:t>FSC is endowed with the necessary investigatory and enforcement powers to fulfill its functions and achieve its objectives. </a:t>
                      </a:r>
                    </a:p>
                  </a:txBody>
                  <a:tcPr/>
                </a:tc>
              </a:tr>
              <a:tr h="2610465">
                <a:tc>
                  <a:txBody>
                    <a:bodyPr/>
                    <a:lstStyle/>
                    <a:p>
                      <a:r>
                        <a:rPr lang="en-US" sz="1900" dirty="0" smtClean="0">
                          <a:latin typeface="Times New Roman" pitchFamily="18" charset="0"/>
                          <a:cs typeface="Times New Roman" pitchFamily="18" charset="0"/>
                        </a:rPr>
                        <a:t>PPSA 2012</a:t>
                      </a:r>
                      <a:endParaRPr lang="en-US" sz="1900" dirty="0">
                        <a:latin typeface="Times New Roman" pitchFamily="18" charset="0"/>
                        <a:cs typeface="Times New Roman" pitchFamily="18" charset="0"/>
                      </a:endParaRPr>
                    </a:p>
                  </a:txBody>
                  <a:tcPr/>
                </a:tc>
                <a:tc>
                  <a:txBody>
                    <a:bodyPr/>
                    <a:lstStyle/>
                    <a:p>
                      <a:r>
                        <a:rPr lang="en-US" sz="1900" dirty="0" smtClean="0">
                          <a:latin typeface="Times New Roman" pitchFamily="18" charset="0"/>
                          <a:cs typeface="Times New Roman" pitchFamily="18" charset="0"/>
                        </a:rPr>
                        <a:t>Sections 6,7,</a:t>
                      </a:r>
                      <a:r>
                        <a:rPr lang="en-US" sz="1900" baseline="0" dirty="0" smtClean="0">
                          <a:latin typeface="Times New Roman" pitchFamily="18" charset="0"/>
                          <a:cs typeface="Times New Roman" pitchFamily="18" charset="0"/>
                        </a:rPr>
                        <a:t> 9, 10, 12, 18, 21,26, 27, 41-44</a:t>
                      </a:r>
                      <a:endParaRPr lang="en-US" sz="19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900" dirty="0" smtClean="0">
                          <a:latin typeface="Times New Roman" pitchFamily="18" charset="0"/>
                          <a:cs typeface="Times New Roman" pitchFamily="18" charset="0"/>
                        </a:rPr>
                        <a:t>Further empower FSC to fine, suspend or cancel licences or authorisations</a:t>
                      </a:r>
                      <a:r>
                        <a:rPr lang="en-US" sz="1900" baseline="0" dirty="0" smtClean="0">
                          <a:latin typeface="Times New Roman" pitchFamily="18" charset="0"/>
                          <a:cs typeface="Times New Roman" pitchFamily="18" charset="0"/>
                        </a:rPr>
                        <a:t> of PPSs.</a:t>
                      </a:r>
                    </a:p>
                    <a:p>
                      <a:pPr marL="285750" indent="-285750" algn="just">
                        <a:buFont typeface="Arial" pitchFamily="34" charset="0"/>
                        <a:buChar char="•"/>
                      </a:pPr>
                      <a:r>
                        <a:rPr lang="en-US" sz="1900" dirty="0" smtClean="0">
                          <a:latin typeface="Times New Roman" pitchFamily="18" charset="0"/>
                          <a:cs typeface="Times New Roman" pitchFamily="18" charset="0"/>
                        </a:rPr>
                        <a:t>Requirements</a:t>
                      </a:r>
                      <a:r>
                        <a:rPr lang="en-US" sz="1900" baseline="0" dirty="0" smtClean="0">
                          <a:latin typeface="Times New Roman" pitchFamily="18" charset="0"/>
                          <a:cs typeface="Times New Roman" pitchFamily="18" charset="0"/>
                        </a:rPr>
                        <a:t> for</a:t>
                      </a:r>
                      <a:r>
                        <a:rPr lang="en-US" sz="1900" dirty="0" smtClean="0">
                          <a:latin typeface="Times New Roman" pitchFamily="18" charset="0"/>
                          <a:cs typeface="Times New Roman" pitchFamily="18" charset="0"/>
                        </a:rPr>
                        <a:t> pension scheme administrators to be licensed by the FSC.</a:t>
                      </a:r>
                    </a:p>
                    <a:p>
                      <a:pPr marL="285750" indent="-285750" algn="just">
                        <a:buFont typeface="Arial" pitchFamily="34" charset="0"/>
                        <a:buChar char="•"/>
                      </a:pPr>
                      <a:r>
                        <a:rPr lang="en-US" sz="1900" dirty="0" smtClean="0">
                          <a:latin typeface="Times New Roman" pitchFamily="18" charset="0"/>
                          <a:cs typeface="Times New Roman" pitchFamily="18" charset="0"/>
                        </a:rPr>
                        <a:t>S18 </a:t>
                      </a:r>
                      <a:r>
                        <a:rPr lang="en-US" sz="1900" dirty="0" smtClean="0">
                          <a:latin typeface="Times New Roman" pitchFamily="18" charset="0"/>
                          <a:cs typeface="Times New Roman" pitchFamily="18" charset="0"/>
                        </a:rPr>
                        <a:t>empowers FSC to issue FSC Rules i.r.o. technical funding requirement, asset valuation, calculation of technical provisions and investment limits.</a:t>
                      </a:r>
                    </a:p>
                  </a:txBody>
                  <a:tcPr/>
                </a:tc>
              </a:tr>
            </a:tbl>
          </a:graphicData>
        </a:graphic>
      </p:graphicFrame>
    </p:spTree>
    <p:extLst>
      <p:ext uri="{BB962C8B-B14F-4D97-AF65-F5344CB8AC3E}">
        <p14:creationId xmlns:p14="http://schemas.microsoft.com/office/powerpoint/2010/main" val="6986797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p:txBody>
          <a:bodyPr/>
          <a:lstStyle/>
          <a:p>
            <a:pPr>
              <a:defRPr/>
            </a:pPr>
            <a:fld id="{A0529377-D733-43A6-BF62-AB6F4090FBD3}" type="slidenum">
              <a:rPr lang="en-US"/>
              <a:pPr>
                <a:defRPr/>
              </a:pPr>
              <a:t>9</a:t>
            </a:fld>
            <a:endParaRPr lang="en-US"/>
          </a:p>
        </p:txBody>
      </p:sp>
      <p:pic>
        <p:nvPicPr>
          <p:cNvPr id="14339" name="Picture 37" descr="Picture1"/>
          <p:cNvPicPr>
            <a:picLocks noChangeAspect="1" noChangeArrowheads="1"/>
          </p:cNvPicPr>
          <p:nvPr/>
        </p:nvPicPr>
        <p:blipFill>
          <a:blip r:embed="rId3"/>
          <a:srcRect/>
          <a:stretch>
            <a:fillRect/>
          </a:stretch>
        </p:blipFill>
        <p:spPr bwMode="auto">
          <a:xfrm>
            <a:off x="381000" y="6172200"/>
            <a:ext cx="685800" cy="474663"/>
          </a:xfrm>
          <a:prstGeom prst="rect">
            <a:avLst/>
          </a:prstGeom>
          <a:noFill/>
          <a:ln w="9525">
            <a:noFill/>
            <a:miter lim="800000"/>
            <a:headEnd/>
            <a:tailEnd/>
          </a:ln>
        </p:spPr>
      </p:pic>
      <p:sp>
        <p:nvSpPr>
          <p:cNvPr id="2" name="Title 1"/>
          <p:cNvSpPr>
            <a:spLocks noGrp="1"/>
          </p:cNvSpPr>
          <p:nvPr>
            <p:ph type="title"/>
          </p:nvPr>
        </p:nvSpPr>
        <p:spPr>
          <a:xfrm>
            <a:off x="0" y="274638"/>
            <a:ext cx="8229600" cy="715962"/>
          </a:xfrm>
        </p:spPr>
        <p:txBody>
          <a:bodyPr>
            <a:noAutofit/>
          </a:bodyPr>
          <a:lstStyle/>
          <a:p>
            <a:pPr algn="l">
              <a:defRPr/>
            </a:pPr>
            <a:r>
              <a:rPr lang="en-GB" sz="3000" b="1" dirty="0" smtClean="0">
                <a:latin typeface="Times New Roman" pitchFamily="18" charset="0"/>
                <a:cs typeface="Times New Roman" pitchFamily="18" charset="0"/>
              </a:rPr>
              <a:t>IP 5- Risk-Based Supervision</a:t>
            </a:r>
            <a:r>
              <a:rPr lang="en-GB" sz="2400" b="1" dirty="0" smtClean="0">
                <a:solidFill>
                  <a:schemeClr val="accent6">
                    <a:lumMod val="75000"/>
                  </a:schemeClr>
                </a:solidFill>
                <a:latin typeface="Times New Roman" pitchFamily="18" charset="0"/>
                <a:cs typeface="Times New Roman" pitchFamily="18" charset="0"/>
              </a:rPr>
              <a:t>[Broadly implemented</a:t>
            </a:r>
            <a:r>
              <a:rPr lang="en-GB" sz="3000" b="1" dirty="0" smtClean="0">
                <a:solidFill>
                  <a:schemeClr val="accent6">
                    <a:lumMod val="75000"/>
                  </a:schemeClr>
                </a:solidFill>
                <a:latin typeface="Times New Roman" pitchFamily="18" charset="0"/>
                <a:cs typeface="Times New Roman" pitchFamily="18" charset="0"/>
              </a:rPr>
              <a:t>]</a:t>
            </a:r>
            <a:endParaRPr lang="en-US" sz="3000" b="1"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26833392"/>
              </p:ext>
            </p:extLst>
          </p:nvPr>
        </p:nvGraphicFramePr>
        <p:xfrm>
          <a:off x="76200" y="1097280"/>
          <a:ext cx="8382000" cy="5074920"/>
        </p:xfrm>
        <a:graphic>
          <a:graphicData uri="http://schemas.openxmlformats.org/drawingml/2006/table">
            <a:tbl>
              <a:tblPr firstRow="1" bandRow="1">
                <a:tableStyleId>{5C22544A-7EE6-4342-B048-85BDC9FD1C3A}</a:tableStyleId>
              </a:tblPr>
              <a:tblGrid>
                <a:gridCol w="1447800"/>
                <a:gridCol w="1447800"/>
                <a:gridCol w="5486400"/>
              </a:tblGrid>
              <a:tr h="533400">
                <a:tc>
                  <a:txBody>
                    <a:bodyPr/>
                    <a:lstStyle/>
                    <a:p>
                      <a:pPr algn="ctr"/>
                      <a:r>
                        <a:rPr lang="en-US" sz="1800" dirty="0" smtClean="0">
                          <a:latin typeface="Times New Roman" pitchFamily="18" charset="0"/>
                          <a:cs typeface="Times New Roman" pitchFamily="18" charset="0"/>
                        </a:rPr>
                        <a:t>RELEVANT</a:t>
                      </a:r>
                      <a:r>
                        <a:rPr lang="en-US" sz="1800" baseline="0" dirty="0" smtClean="0">
                          <a:latin typeface="Times New Roman" pitchFamily="18" charset="0"/>
                          <a:cs typeface="Times New Roman" pitchFamily="18" charset="0"/>
                        </a:rPr>
                        <a:t> LAWS</a:t>
                      </a:r>
                      <a:endParaRPr lang="en-US" sz="1800" dirty="0">
                        <a:latin typeface="Times New Roman" pitchFamily="18" charset="0"/>
                        <a:cs typeface="Times New Roman" pitchFamily="18" charset="0"/>
                      </a:endParaRPr>
                    </a:p>
                  </a:txBody>
                  <a:tcPr/>
                </a:tc>
                <a:tc>
                  <a:txBody>
                    <a:bodyPr/>
                    <a:lstStyle/>
                    <a:p>
                      <a:pPr algn="ctr"/>
                      <a:r>
                        <a:rPr lang="en-US" sz="1800" dirty="0" smtClean="0">
                          <a:latin typeface="Times New Roman" pitchFamily="18" charset="0"/>
                          <a:cs typeface="Times New Roman" pitchFamily="18" charset="0"/>
                        </a:rPr>
                        <a:t>SECTIONS</a:t>
                      </a:r>
                      <a:endParaRPr lang="en-US" sz="1800" dirty="0">
                        <a:latin typeface="Times New Roman" pitchFamily="18" charset="0"/>
                        <a:cs typeface="Times New Roman" pitchFamily="18" charset="0"/>
                      </a:endParaRPr>
                    </a:p>
                  </a:txBody>
                  <a:tcPr/>
                </a:tc>
                <a:tc>
                  <a:txBody>
                    <a:bodyPr/>
                    <a:lstStyle/>
                    <a:p>
                      <a:pPr algn="ctr"/>
                      <a:r>
                        <a:rPr lang="en-US" sz="1800" dirty="0" smtClean="0">
                          <a:latin typeface="Times New Roman" pitchFamily="18" charset="0"/>
                          <a:cs typeface="Times New Roman" pitchFamily="18" charset="0"/>
                        </a:rPr>
                        <a:t>REMARKS</a:t>
                      </a:r>
                      <a:endParaRPr lang="en-US" sz="1800" dirty="0">
                        <a:latin typeface="Times New Roman" pitchFamily="18" charset="0"/>
                        <a:cs typeface="Times New Roman" pitchFamily="18" charset="0"/>
                      </a:endParaRPr>
                    </a:p>
                  </a:txBody>
                  <a:tcPr/>
                </a:tc>
              </a:tr>
              <a:tr h="502920">
                <a:tc>
                  <a:txBody>
                    <a:bodyPr/>
                    <a:lstStyle/>
                    <a:p>
                      <a:r>
                        <a:rPr lang="en-US" sz="1800" dirty="0" smtClean="0">
                          <a:latin typeface="Times New Roman" pitchFamily="18" charset="0"/>
                          <a:cs typeface="Times New Roman" pitchFamily="18" charset="0"/>
                        </a:rPr>
                        <a:t>FSA 2007</a:t>
                      </a:r>
                      <a:endParaRPr lang="en-US" sz="1800" dirty="0">
                        <a:latin typeface="Times New Roman" pitchFamily="18" charset="0"/>
                        <a:cs typeface="Times New Roman" pitchFamily="18" charset="0"/>
                      </a:endParaRPr>
                    </a:p>
                  </a:txBody>
                  <a:tcPr/>
                </a:tc>
                <a:tc>
                  <a:txBody>
                    <a:bodyPr/>
                    <a:lstStyle/>
                    <a:p>
                      <a:r>
                        <a:rPr lang="en-US" sz="1800" dirty="0" smtClean="0">
                          <a:latin typeface="Times New Roman" pitchFamily="18" charset="0"/>
                          <a:cs typeface="Times New Roman" pitchFamily="18" charset="0"/>
                        </a:rPr>
                        <a:t>Sections</a:t>
                      </a:r>
                      <a:r>
                        <a:rPr lang="en-US" sz="1800" baseline="0" dirty="0" smtClean="0">
                          <a:latin typeface="Times New Roman" pitchFamily="18" charset="0"/>
                          <a:cs typeface="Times New Roman" pitchFamily="18" charset="0"/>
                        </a:rPr>
                        <a:t> 6, 7(1)</a:t>
                      </a:r>
                      <a:endParaRPr lang="en-US" sz="18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800" dirty="0" smtClean="0">
                          <a:latin typeface="Times New Roman" pitchFamily="18" charset="0"/>
                          <a:cs typeface="Times New Roman" pitchFamily="18" charset="0"/>
                        </a:rPr>
                        <a:t>Both Laws</a:t>
                      </a:r>
                      <a:r>
                        <a:rPr lang="en-US" sz="1800" baseline="0" dirty="0" smtClean="0">
                          <a:latin typeface="Times New Roman" pitchFamily="18" charset="0"/>
                          <a:cs typeface="Times New Roman" pitchFamily="18" charset="0"/>
                        </a:rPr>
                        <a:t> and</a:t>
                      </a:r>
                      <a:r>
                        <a:rPr lang="en-US" sz="1800" dirty="0" smtClean="0">
                          <a:latin typeface="Times New Roman" pitchFamily="18" charset="0"/>
                          <a:cs typeface="Times New Roman" pitchFamily="18" charset="0"/>
                        </a:rPr>
                        <a:t> the FSC Rules, constitute a flexible legal framework which gives considerable discretion to FSC to use different tools to achieve the objects of PPSA. </a:t>
                      </a:r>
                    </a:p>
                    <a:p>
                      <a:pPr marL="285750" indent="-285750" algn="just">
                        <a:buFont typeface="Arial" pitchFamily="34" charset="0"/>
                        <a:buChar char="•"/>
                      </a:pPr>
                      <a:r>
                        <a:rPr lang="en-US" sz="1800" dirty="0" smtClean="0">
                          <a:latin typeface="Times New Roman" pitchFamily="18" charset="0"/>
                          <a:cs typeface="Times New Roman" pitchFamily="18" charset="0"/>
                        </a:rPr>
                        <a:t>FSC can issue directions to comply or use private warnings, and use public censure and other enforcement tools as the risks increase.</a:t>
                      </a:r>
                    </a:p>
                    <a:p>
                      <a:pPr marL="285750" indent="-285750" algn="just">
                        <a:buFont typeface="Arial" pitchFamily="34" charset="0"/>
                        <a:buChar char="•"/>
                      </a:pPr>
                      <a:r>
                        <a:rPr lang="en-US" sz="1800" dirty="0" smtClean="0">
                          <a:latin typeface="Times New Roman" pitchFamily="18" charset="0"/>
                          <a:cs typeface="Times New Roman" pitchFamily="18" charset="0"/>
                        </a:rPr>
                        <a:t>In 2010, FSC</a:t>
                      </a:r>
                      <a:r>
                        <a:rPr lang="en-US" sz="1800" baseline="0" dirty="0" smtClean="0">
                          <a:latin typeface="Times New Roman" pitchFamily="18" charset="0"/>
                          <a:cs typeface="Times New Roman" pitchFamily="18" charset="0"/>
                        </a:rPr>
                        <a:t> has</a:t>
                      </a:r>
                      <a:r>
                        <a:rPr lang="en-US" sz="1800" dirty="0" smtClean="0">
                          <a:latin typeface="Times New Roman" pitchFamily="18" charset="0"/>
                          <a:cs typeface="Times New Roman" pitchFamily="18" charset="0"/>
                        </a:rPr>
                        <a:t> implemented self-assessment questionnaires for licensees to assess risks and</a:t>
                      </a:r>
                      <a:r>
                        <a:rPr lang="en-US" sz="1800" baseline="0" dirty="0" smtClean="0">
                          <a:latin typeface="Times New Roman" pitchFamily="18" charset="0"/>
                          <a:cs typeface="Times New Roman" pitchFamily="18" charset="0"/>
                        </a:rPr>
                        <a:t> impact</a:t>
                      </a:r>
                      <a:r>
                        <a:rPr lang="en-US" sz="1800" dirty="0" smtClean="0">
                          <a:latin typeface="Times New Roman" pitchFamily="18" charset="0"/>
                          <a:cs typeface="Times New Roman" pitchFamily="18" charset="0"/>
                        </a:rPr>
                        <a:t>.</a:t>
                      </a:r>
                    </a:p>
                  </a:txBody>
                  <a:tcPr/>
                </a:tc>
              </a:tr>
              <a:tr h="1874520">
                <a:tc>
                  <a:txBody>
                    <a:bodyPr/>
                    <a:lstStyle/>
                    <a:p>
                      <a:r>
                        <a:rPr lang="en-US" sz="1800" dirty="0" smtClean="0">
                          <a:latin typeface="Times New Roman" pitchFamily="18" charset="0"/>
                          <a:cs typeface="Times New Roman" pitchFamily="18" charset="0"/>
                        </a:rPr>
                        <a:t>PPSA 2012</a:t>
                      </a:r>
                      <a:endParaRPr lang="en-US" sz="1800" dirty="0">
                        <a:latin typeface="Times New Roman" pitchFamily="18" charset="0"/>
                        <a:cs typeface="Times New Roman" pitchFamily="18" charset="0"/>
                      </a:endParaRPr>
                    </a:p>
                  </a:txBody>
                  <a:tcPr/>
                </a:tc>
                <a:tc>
                  <a:txBody>
                    <a:bodyPr/>
                    <a:lstStyle/>
                    <a:p>
                      <a:r>
                        <a:rPr lang="en-US" sz="1800" dirty="0" smtClean="0">
                          <a:latin typeface="Times New Roman" pitchFamily="18" charset="0"/>
                          <a:cs typeface="Times New Roman" pitchFamily="18" charset="0"/>
                        </a:rPr>
                        <a:t>Section 37</a:t>
                      </a:r>
                      <a:endParaRPr lang="en-US" sz="1800" dirty="0">
                        <a:latin typeface="Times New Roman" pitchFamily="18" charset="0"/>
                        <a:cs typeface="Times New Roman" pitchFamily="18" charset="0"/>
                      </a:endParaRPr>
                    </a:p>
                  </a:txBody>
                  <a:tcPr/>
                </a:tc>
                <a:tc>
                  <a:txBody>
                    <a:bodyPr/>
                    <a:lstStyle/>
                    <a:p>
                      <a:pPr marL="285750" indent="-285750" algn="just">
                        <a:buFont typeface="Arial" pitchFamily="34" charset="0"/>
                        <a:buChar char="•"/>
                      </a:pPr>
                      <a:r>
                        <a:rPr lang="en-US" sz="1800" dirty="0" smtClean="0">
                          <a:latin typeface="Times New Roman" pitchFamily="18" charset="0"/>
                          <a:cs typeface="Times New Roman" pitchFamily="18" charset="0"/>
                        </a:rPr>
                        <a:t>The FSC has a risk-rating mechanism in place, which can be adjusted to PPSs in accordance with the supervisory returns required under the FSC Rules.</a:t>
                      </a:r>
                    </a:p>
                    <a:p>
                      <a:pPr marL="285750" indent="-285750" algn="just">
                        <a:buFont typeface="Arial" pitchFamily="34" charset="0"/>
                        <a:buChar char="•"/>
                      </a:pPr>
                      <a:r>
                        <a:rPr lang="en-US" sz="1800" dirty="0" smtClean="0">
                          <a:latin typeface="Times New Roman" pitchFamily="18" charset="0"/>
                          <a:cs typeface="Times New Roman" pitchFamily="18" charset="0"/>
                        </a:rPr>
                        <a:t>The FSC is, overall, well-placed to extend, further enhance &amp; accommodate its RBS framework to PPSs (with the necessary adjustments). </a:t>
                      </a:r>
                    </a:p>
                  </a:txBody>
                  <a:tcPr/>
                </a:tc>
              </a:tr>
            </a:tbl>
          </a:graphicData>
        </a:graphic>
      </p:graphicFrame>
    </p:spTree>
    <p:extLst>
      <p:ext uri="{BB962C8B-B14F-4D97-AF65-F5344CB8AC3E}">
        <p14:creationId xmlns:p14="http://schemas.microsoft.com/office/powerpoint/2010/main" val="3559159277"/>
      </p:ext>
    </p:extLst>
  </p:cSld>
  <p:clrMapOvr>
    <a:masterClrMapping/>
  </p:clrMapOvr>
  <p:timing>
    <p:tnLst>
      <p:par>
        <p:cTn id="1" dur="indefinite" restart="never" nodeType="tmRoot"/>
      </p:par>
    </p:tnLst>
  </p:timing>
</p:sld>
</file>

<file path=ppt/theme/theme1.xml><?xml version="1.0" encoding="utf-8"?>
<a:theme xmlns:a="http://schemas.openxmlformats.org/drawingml/2006/main" name="FS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FSC Presentation Template</Template>
  <TotalTime>3587</TotalTime>
  <Words>1382</Words>
  <Application>Microsoft Office PowerPoint</Application>
  <PresentationFormat>On-screen Show (4:3)</PresentationFormat>
  <Paragraphs>161</Paragraphs>
  <Slides>16</Slides>
  <Notes>2</Notes>
  <HiddenSlides>0</HiddenSlides>
  <MMClips>0</MMClips>
  <ScaleCrop>false</ScaleCrop>
  <HeadingPairs>
    <vt:vector size="4" baseType="variant">
      <vt:variant>
        <vt:lpstr>Theme</vt:lpstr>
      </vt:variant>
      <vt:variant>
        <vt:i4>3</vt:i4>
      </vt:variant>
      <vt:variant>
        <vt:lpstr>Slide Titles</vt:lpstr>
      </vt:variant>
      <vt:variant>
        <vt:i4>16</vt:i4>
      </vt:variant>
    </vt:vector>
  </HeadingPairs>
  <TitlesOfParts>
    <vt:vector size="19" baseType="lpstr">
      <vt:lpstr>FSC Presentation Template</vt:lpstr>
      <vt:lpstr>1_Office Theme</vt:lpstr>
      <vt:lpstr>3_Office Theme</vt:lpstr>
      <vt:lpstr>PowerPoint Presentation</vt:lpstr>
      <vt:lpstr>IOPS Principles Self-assessment for Mauritius</vt:lpstr>
      <vt:lpstr>INTRODUCTION</vt:lpstr>
      <vt:lpstr>IOPS PRINCIPLES (A self-assessment)</vt:lpstr>
      <vt:lpstr>IP 1- Objectives[Fully implemented]</vt:lpstr>
      <vt:lpstr>IP 2- Independence[Broadly Implemented]</vt:lpstr>
      <vt:lpstr>IP 3- Adequate resources[Fully implemented]</vt:lpstr>
      <vt:lpstr>IP 4- Adequate powers[Fully implemented]</vt:lpstr>
      <vt:lpstr>IP 5- Risk-Based Supervision[Broadly implemented]</vt:lpstr>
      <vt:lpstr>IP 6- Proportionality &amp; Consistency[Fully implemented]</vt:lpstr>
      <vt:lpstr>IP 7- Consultation &amp; Cooperation[Fully implemented]</vt:lpstr>
      <vt:lpstr>IP 8- Confidentiality[Fully implemented]</vt:lpstr>
      <vt:lpstr>IP 9- Transparency[Fully implemented]</vt:lpstr>
      <vt:lpstr>IP 10- Governance[Fully implemented]</vt:lpstr>
      <vt:lpstr>THANK YOU  FOR YOUR KIND ATTENTION</vt:lpstr>
      <vt:lpstr>PowerPoint Presentation</vt:lpstr>
    </vt:vector>
  </TitlesOfParts>
  <Company>Financial Services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Trisha Dulloo</dc:creator>
  <cp:lastModifiedBy>Trisha Dulloo</cp:lastModifiedBy>
  <cp:revision>219</cp:revision>
  <dcterms:created xsi:type="dcterms:W3CDTF">2013-07-12T05:26:03Z</dcterms:created>
  <dcterms:modified xsi:type="dcterms:W3CDTF">2013-09-01T15:07:26Z</dcterms:modified>
</cp:coreProperties>
</file>